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4"/>
  </p:notesMasterIdLst>
  <p:sldIdLst>
    <p:sldId id="463" r:id="rId2"/>
    <p:sldId id="256" r:id="rId3"/>
    <p:sldId id="257" r:id="rId4"/>
    <p:sldId id="259" r:id="rId5"/>
    <p:sldId id="258" r:id="rId6"/>
    <p:sldId id="260" r:id="rId7"/>
    <p:sldId id="261" r:id="rId8"/>
    <p:sldId id="272" r:id="rId9"/>
    <p:sldId id="468" r:id="rId10"/>
    <p:sldId id="470" r:id="rId11"/>
    <p:sldId id="466" r:id="rId12"/>
    <p:sldId id="484" r:id="rId13"/>
    <p:sldId id="467" r:id="rId14"/>
    <p:sldId id="485" r:id="rId15"/>
    <p:sldId id="471" r:id="rId16"/>
    <p:sldId id="486" r:id="rId17"/>
    <p:sldId id="489" r:id="rId18"/>
    <p:sldId id="576" r:id="rId19"/>
    <p:sldId id="577" r:id="rId20"/>
    <p:sldId id="579" r:id="rId21"/>
    <p:sldId id="580" r:id="rId22"/>
    <p:sldId id="487" r:id="rId23"/>
    <p:sldId id="490" r:id="rId24"/>
    <p:sldId id="586" r:id="rId25"/>
    <p:sldId id="491" r:id="rId26"/>
    <p:sldId id="493" r:id="rId27"/>
    <p:sldId id="492" r:id="rId28"/>
    <p:sldId id="494" r:id="rId29"/>
    <p:sldId id="584" r:id="rId30"/>
    <p:sldId id="508" r:id="rId31"/>
    <p:sldId id="497" r:id="rId32"/>
    <p:sldId id="516" r:id="rId33"/>
    <p:sldId id="544" r:id="rId34"/>
    <p:sldId id="498" r:id="rId35"/>
    <p:sldId id="510" r:id="rId36"/>
    <p:sldId id="513" r:id="rId37"/>
    <p:sldId id="514" r:id="rId38"/>
    <p:sldId id="527" r:id="rId39"/>
    <p:sldId id="525" r:id="rId40"/>
    <p:sldId id="530" r:id="rId41"/>
    <p:sldId id="532" r:id="rId42"/>
    <p:sldId id="531" r:id="rId43"/>
    <p:sldId id="519" r:id="rId44"/>
    <p:sldId id="520" r:id="rId45"/>
    <p:sldId id="521" r:id="rId46"/>
    <p:sldId id="522" r:id="rId47"/>
    <p:sldId id="523" r:id="rId48"/>
    <p:sldId id="539" r:id="rId49"/>
    <p:sldId id="540" r:id="rId50"/>
    <p:sldId id="542" r:id="rId51"/>
    <p:sldId id="569" r:id="rId52"/>
    <p:sldId id="541" r:id="rId53"/>
    <p:sldId id="528" r:id="rId54"/>
    <p:sldId id="517" r:id="rId55"/>
    <p:sldId id="529" r:id="rId56"/>
    <p:sldId id="524" r:id="rId57"/>
    <p:sldId id="536" r:id="rId58"/>
    <p:sldId id="533" r:id="rId59"/>
    <p:sldId id="550" r:id="rId60"/>
    <p:sldId id="551" r:id="rId61"/>
    <p:sldId id="535" r:id="rId62"/>
    <p:sldId id="552" r:id="rId63"/>
    <p:sldId id="553" r:id="rId64"/>
    <p:sldId id="554" r:id="rId65"/>
    <p:sldId id="555" r:id="rId66"/>
    <p:sldId id="512" r:id="rId67"/>
    <p:sldId id="534" r:id="rId68"/>
    <p:sldId id="500" r:id="rId69"/>
    <p:sldId id="557" r:id="rId70"/>
    <p:sldId id="556" r:id="rId71"/>
    <p:sldId id="588" r:id="rId72"/>
    <p:sldId id="566" r:id="rId73"/>
    <p:sldId id="558" r:id="rId74"/>
    <p:sldId id="565" r:id="rId75"/>
    <p:sldId id="511" r:id="rId76"/>
    <p:sldId id="560" r:id="rId77"/>
    <p:sldId id="561" r:id="rId78"/>
    <p:sldId id="606" r:id="rId79"/>
    <p:sldId id="559" r:id="rId80"/>
    <p:sldId id="548" r:id="rId81"/>
    <p:sldId id="501" r:id="rId82"/>
    <p:sldId id="568" r:id="rId83"/>
    <p:sldId id="537" r:id="rId84"/>
    <p:sldId id="538" r:id="rId85"/>
    <p:sldId id="496" r:id="rId86"/>
    <p:sldId id="562" r:id="rId87"/>
    <p:sldId id="573" r:id="rId88"/>
    <p:sldId id="575" r:id="rId89"/>
    <p:sldId id="574" r:id="rId90"/>
    <p:sldId id="570" r:id="rId91"/>
    <p:sldId id="502" r:id="rId92"/>
    <p:sldId id="503" r:id="rId93"/>
    <p:sldId id="495" r:id="rId94"/>
    <p:sldId id="507" r:id="rId95"/>
    <p:sldId id="504" r:id="rId96"/>
    <p:sldId id="582" r:id="rId97"/>
    <p:sldId id="585" r:id="rId98"/>
    <p:sldId id="590" r:id="rId99"/>
    <p:sldId id="592" r:id="rId100"/>
    <p:sldId id="593" r:id="rId101"/>
    <p:sldId id="581" r:id="rId102"/>
    <p:sldId id="595" r:id="rId103"/>
    <p:sldId id="594" r:id="rId104"/>
    <p:sldId id="597" r:id="rId105"/>
    <p:sldId id="596" r:id="rId106"/>
    <p:sldId id="599" r:id="rId107"/>
    <p:sldId id="598" r:id="rId108"/>
    <p:sldId id="601" r:id="rId109"/>
    <p:sldId id="600" r:id="rId110"/>
    <p:sldId id="602" r:id="rId111"/>
    <p:sldId id="603" r:id="rId112"/>
    <p:sldId id="591" r:id="rId113"/>
    <p:sldId id="587" r:id="rId114"/>
    <p:sldId id="607" r:id="rId115"/>
    <p:sldId id="604" r:id="rId116"/>
    <p:sldId id="605" r:id="rId117"/>
    <p:sldId id="589" r:id="rId118"/>
    <p:sldId id="505" r:id="rId119"/>
    <p:sldId id="608" r:id="rId120"/>
    <p:sldId id="609" r:id="rId121"/>
    <p:sldId id="616" r:id="rId122"/>
    <p:sldId id="610" r:id="rId123"/>
    <p:sldId id="611" r:id="rId124"/>
    <p:sldId id="612" r:id="rId125"/>
    <p:sldId id="506" r:id="rId126"/>
    <p:sldId id="578" r:id="rId127"/>
    <p:sldId id="613" r:id="rId128"/>
    <p:sldId id="614" r:id="rId129"/>
    <p:sldId id="480" r:id="rId130"/>
    <p:sldId id="477" r:id="rId131"/>
    <p:sldId id="275" r:id="rId132"/>
    <p:sldId id="472" r:id="rId133"/>
    <p:sldId id="296" r:id="rId134"/>
    <p:sldId id="295" r:id="rId135"/>
    <p:sldId id="473" r:id="rId136"/>
    <p:sldId id="474" r:id="rId137"/>
    <p:sldId id="277" r:id="rId138"/>
    <p:sldId id="306" r:id="rId139"/>
    <p:sldId id="312" r:id="rId140"/>
    <p:sldId id="279" r:id="rId141"/>
    <p:sldId id="281" r:id="rId142"/>
    <p:sldId id="307" r:id="rId143"/>
    <p:sldId id="294" r:id="rId144"/>
    <p:sldId id="283" r:id="rId145"/>
    <p:sldId id="284" r:id="rId146"/>
    <p:sldId id="285" r:id="rId147"/>
    <p:sldId id="287" r:id="rId148"/>
    <p:sldId id="482" r:id="rId149"/>
    <p:sldId id="545" r:id="rId150"/>
    <p:sldId id="615" r:id="rId151"/>
    <p:sldId id="483" r:id="rId152"/>
    <p:sldId id="381" r:id="rId1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85"/>
  </p:normalViewPr>
  <p:slideViewPr>
    <p:cSldViewPr snapToGrid="0">
      <p:cViewPr varScale="1">
        <p:scale>
          <a:sx n="89" d="100"/>
          <a:sy n="89" d="100"/>
        </p:scale>
        <p:origin x="1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8T15:12:56.14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4404,'48'44,"-1"-1,10 9,3 3,-10-10,2 3,2 0,7 6,1 1,3 0,9 5,2 2,3 0,-13-11,2 0,2 1,0 0,6 1,2 1,1 0,2-1,-11-7,1 0,1 0,1-1,1 0,2 1,2-1,0 0,1-1,1-1,1 0,1-1,1-1,0-1,0-1,0-1,0-1,1-1,-1-2,0 0,-3-4,0-1,-1-2,0 0,0-2,15 4,0-2,-1-1,-1-2,-5-3,0-1,-1-1,-1-1,-2-2,-1-1,-1-1,0-2,-3-1,-1-2,0-1,-1-1,0-2,-1 0,1-1,-1-1,1-1,-1-1,1 0,0 0,2 0,1-1,0 0,1-1,4-1,1-2,1 0,0-3,6-1,1-2,1-2,1-1,-13 0,0-1,2-1,0-1,1-2,6-2,0-2,1 0,0-2,1 0,-12 2,0 1,1-2,0 0,0 0,0-1,3-2,1 0,-1 0,1-1,0-1,0 0,0-2,0 1,0-2,0 0,0 0,0-2,-1 0,1 0,-1-2,0 0,-1 0,0-1,-1 0,0-1,-1 0,0 0,-1-1,0 0,-2 0,0-1,-2 0,1 0,-1 0,0 0,-2 0,0-1,-1 0,0 1,-1-1,1 0,11-7,0 0,-1 0,0-1,-1 0,-1 0,-1 0,-1 0,0-1,-1 1,-3 0,-1 1,0 0,-1-1,-1 1,-3 1,0 0,-1 0,-1 0,-1 0,13-9,-1-1,-1 0,-2 1,-4 3,-3 1,0-1,-1 1,-4 1,0 1,-2-1,0 0,15-14,-2-1,-1 0,-5 3,-1 0,-1 0,-5 2,-1 0,0 0,0-3,0-1,0 0,-2-1,0-1,0-1,0-2,-1-2,0-1,3-5,-1-1,-1-2,0 1,-2-2,0-1,-13 17,1-1,-1 0,0-1,0 0,0 0,-1 0,-1 0,12-19,-1 1,-1 2,-5 5,-1 1,-1 3,-6 10,-1 2,-2 3,10-14,-5 6,-9 15,-3 7,7-10,-18 27,-9 16,-1-4,2-15,11-23,10-20,5-4,-2 9,-7 22,-13 22,-6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8T15:12:58.57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2648,'51'-36,"0"-1,6-7,2-4,8-8,3-4,-17 15,1-2,1-1,3-3,2 0,0 0,2 0,0 1,1-1,2 1,0 0,-1 1,-1 2,0 0,-1 1,-2 1,0 0,0 0,-1 1,-1 1,0 0,-3 1,1 0,-1 1,26-19,-2 3,-4 3,-2 2,-6 5,-2 3,-8 6,-2 3,-6 4,-1 3,39-20,-5 7,3 5,6 1,-41 17,1-1,4-1,0 0,5-2,1 0,2-1,0-1,1 1,-1 0,-4 1,-2 1,-7 3,-4 1,23-7,-25 9,-16 8,-6 2,4-1,9-2,12-7,19-12,19-10,-37 14,2-1,1 0,0 0,-3 3,-3 0,28-10,-21 11,-21 9,-14 9,-10 17,-4 9,-3 12,0 4,0-5,0 0,0-3,0-4,0 3,0 7,-4 22,-8 35,3-32,-1 4,-3 19,-1 5,0 6,1 3,5-26,0 0,1 2,-1 3,2 1,-1 1,2-1,-1-1,1 1,0 0,0 0,0-1,1-4,0-2,-1 1,0-3,0 0,-1 0,-1-4,1 0,-2 0,0 0,-1 0,-1 1,-1 1,0 0,-1 0,-1-1,1 0,-2 0,1 1,-2 1,1-1,-1 0,-1-1,1 1,1-2,0-1,1 1,-1-1,1 1,-1-2,-4 28,0-3,2-5,1-3,1-11,2-2,2-9,1-2,-2 36,5-22,3-16,3-12,0-7,0-6,0-7,0-3,-1-7,-34-51,25 29,-24-37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8T15:12:56.14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4404,'48'44,"-1"-1,10 9,3 3,-10-10,2 3,2 0,7 6,1 1,3 0,9 5,2 2,3 0,-13-11,2 0,2 1,0 0,6 1,2 1,1 0,2-1,-11-7,1 0,1 0,1-1,1 0,2 1,2-1,0 0,1-1,1-1,1 0,1-1,1-1,0-1,0-1,0-1,0-1,1-1,-1-2,0 0,-3-4,0-1,-1-2,0 0,0-2,15 4,0-2,-1-1,-1-2,-5-3,0-1,-1-1,-1-1,-2-2,-1-1,-1-1,0-2,-3-1,-1-2,0-1,-1-1,0-2,-1 0,1-1,-1-1,1-1,-1-1,1 0,0 0,2 0,1-1,0 0,1-1,4-1,1-2,1 0,0-3,6-1,1-2,1-2,1-1,-13 0,0-1,2-1,0-1,1-2,6-2,0-2,1 0,0-2,1 0,-12 2,0 1,1-2,0 0,0 0,0-1,3-2,1 0,-1 0,1-1,0-1,0 0,0-2,0 1,0-2,0 0,0 0,0-2,-1 0,1 0,-1-2,0 0,-1 0,0-1,-1 0,0-1,-1 0,0 0,-1-1,0 0,-2 0,0-1,-2 0,1 0,-1 0,0 0,-2 0,0-1,-1 0,0 1,-1-1,1 0,11-7,0 0,-1 0,0-1,-1 0,-1 0,-1 0,-1 0,0-1,-1 1,-3 0,-1 1,0 0,-1-1,-1 1,-3 1,0 0,-1 0,-1 0,-1 0,13-9,-1-1,-1 0,-2 1,-4 3,-3 1,0-1,-1 1,-4 1,0 1,-2-1,0 0,15-14,-2-1,-1 0,-5 3,-1 0,-1 0,-5 2,-1 0,0 0,0-3,0-1,0 0,-2-1,0-1,0-1,0-2,-1-2,0-1,3-5,-1-1,-1-2,0 1,-2-2,0-1,-13 17,1-1,-1 0,0-1,0 0,0 0,-1 0,-1 0,12-19,-1 1,-1 2,-5 5,-1 1,-1 3,-6 10,-1 2,-2 3,10-14,-5 6,-9 15,-3 7,7-10,-18 27,-9 16,-1-4,2-15,11-23,10-20,5-4,-2 9,-7 22,-13 22,-6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8T15:12:58.57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2648,'51'-36,"0"-1,6-7,2-4,8-8,3-4,-17 15,1-2,1-1,3-3,2 0,0 0,2 0,0 1,1-1,2 1,0 0,-1 1,-1 2,0 0,-1 1,-2 1,0 0,0 0,-1 1,-1 1,0 0,-3 1,1 0,-1 1,26-19,-2 3,-4 3,-2 2,-6 5,-2 3,-8 6,-2 3,-6 4,-1 3,39-20,-5 7,3 5,6 1,-41 17,1-1,4-1,0 0,5-2,1 0,2-1,0-1,1 1,-1 0,-4 1,-2 1,-7 3,-4 1,23-7,-25 9,-16 8,-6 2,4-1,9-2,12-7,19-12,19-10,-37 14,2-1,1 0,0 0,-3 3,-3 0,28-10,-21 11,-21 9,-14 9,-10 17,-4 9,-3 12,0 4,0-5,0 0,0-3,0-4,0 3,0 7,-4 22,-8 35,3-32,-1 4,-3 19,-1 5,0 6,1 3,5-26,0 0,1 2,-1 3,2 1,-1 1,2-1,-1-1,1 1,0 0,0 0,0-1,1-4,0-2,-1 1,0-3,0 0,-1 0,-1-4,1 0,-2 0,0 0,-1 0,-1 1,-1 1,0 0,-1 0,-1-1,1 0,-2 0,1 1,-2 1,1-1,-1 0,-1-1,1 1,1-2,0-1,1 1,-1-1,1 1,-1-2,-4 28,0-3,2-5,1-3,1-11,2-2,2-9,1-2,-2 36,5-22,3-16,3-12,0-7,0-6,0-7,0-3,-1-7,-34-51,25 29,-24-37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939B8-6791-724C-8D09-947C313BFADC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15A36-99C5-154A-BB9E-2CDAAE2776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2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050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834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030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466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891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161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E3251-A8E0-4E99-9B9D-1D9EA11A4871}" type="slidenum">
              <a:rPr lang="cs-CZ" smtClean="0"/>
              <a:t>152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28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29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3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82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06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81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95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763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1A70C-5297-C043-BD37-3072FF4A044B}" type="slidenum">
              <a:rPr lang="cs-CZ" smtClean="0"/>
              <a:t>139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44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851B9-3AE0-35EF-CE5E-2BFE70B2B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09F11D-DFBF-0C06-ED08-D92C717C3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C6608B-202A-C125-C88C-9BF4830D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BB33DA-350F-72EE-9B04-10DD21DF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6C7997-E609-D156-1008-C2C66729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7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B65184-8206-D017-3C45-60139E38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9420CB-6EAD-F971-34F3-1518999E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2399E4-690E-65A5-A8C8-185483BE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899725-B76B-9090-2443-95DDEF11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D980A5-EE20-5A89-5A85-831005729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85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702EE39-9188-A9B5-4DD6-3A8937848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0FF61B-6DF4-6DC1-F9A2-FD83D7284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4257B8-67AF-AA06-4B41-AAA8DF2C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E4D40D-010E-BBB3-401B-A6FFCB07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AD8EED-4DE8-81A0-F1D8-09BACABF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69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20E6C-60D0-5FD3-8FE5-3D546E77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28701E-347D-2E78-5BD9-E10467D84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FE2A8A-9E31-9301-96C9-50106F52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DE002B-D34A-AF81-0759-A91A47D78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16522F-F59E-B5F6-FE35-4004A567A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87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E3E19-97C3-E346-3E60-AFEE8646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8F91B0-1385-F3D2-0CA8-D02577C14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D0C150-4442-89AB-2F37-6AFCE525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BCA9B6-9088-13DA-86D0-97F01F86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6CEF8A-6957-DEA0-E59A-350C6F70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21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3F54B-35D9-5B81-4CE6-4602D11B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0FC6E-347C-5EBE-5015-4E3266E4A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3155C6-B906-84DF-4A9E-C9EF16C2F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EF9044-AC07-0FBD-BEF6-90B7E770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7E4E8E-0BAF-E076-46F8-4CCC391C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C1FE74-1B1D-6084-F68D-6A4B3A6B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88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7AD46-4249-77B0-3C01-5FBF73E3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DB23B0-F172-D9FC-490E-19E0407FC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20F4AD-764B-9A52-A6BF-2E321E522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C1E400A-7543-304E-83F7-10EE48DBF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AE0EAD0-9C0D-0821-935D-22AE04859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2545447-6152-7C24-6F18-79B2BC405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BC8F2E-F845-3CE4-8DEE-7A90BE16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BE7261B-2A51-7876-CF0B-A7D18238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29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8673C-9BBA-DA11-E6C4-07EBD939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42F7A8-D8A4-DF24-4D74-D0FDA055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5ACD14-C1B9-0DEB-A96E-478D3297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B09363-D5D6-FEF7-7B00-82E3E7AC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6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4F1300-F2D3-3701-C54D-9330D448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78F1D5-792F-476F-3D92-B222FBD3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55B9FB-5EAE-00CA-EE06-447F6023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06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43FA50-8F48-D40C-39D2-B2433310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54A90B-0944-9EC1-4B8B-2BFCF4075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B9E8FD-8267-584E-14BA-82412C222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181213-B5F2-C355-BAFB-7CFCE039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4AD609-B0E6-C522-C8A2-1BA6A145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4D5011-80C2-14D5-4236-96E1C825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55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58102-74AE-DE01-1FC3-4AD1794F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4DF4D72-5B30-C219-0168-1702841BB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02A335-5680-F1D7-40FD-2CCCC5874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C721DA-D978-75D8-7A9B-C9CCB080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127978-A9AD-FC3B-BB66-BF8F3023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73196B-5F00-F082-6785-50A3D445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62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EAA64F0-5410-1DB1-A83F-2600A47D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502E28-A135-C6E7-8223-F7028BA5F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DCD816-0749-EBE4-1D9E-F3B002278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BDA16-690D-A742-B02D-0409E87EF584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13B2D1-D6B9-4D6B-E10A-350AB094A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6076C2-2715-81D4-B0EB-F4D1D3025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2B1DA-C316-0640-B991-692FC9B18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09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ck-online.cz/bo/document-view.seam?documentId=njptembqhbptens7mnsg6xzrgy2de&amp;refSource=text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k-online.cz/bo/document-view.seam?documentId=njptembrgjptgms7mnsg6xzsgq4di&amp;refSource=text" TargetMode="External"/><Relationship Id="rId2" Type="http://schemas.openxmlformats.org/officeDocument/2006/relationships/hyperlink" Target="https://www.beck-online.cz/bo/document-view.seam?documentId=njptembsgfptens7mnsg6xzrgm3to&amp;refSource=tex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eck-online.cz/bo/document-view.seam?documentId=njptembqgvpws5s7ovzv6mzrgq&amp;refSource=text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ck-online.cz/bo/document-view.seam?documentId=njptembqgrptens7mnsg6xzygu&amp;refSource=tex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k-online.cz/bo/document-view.seam?documentId=njptembqg5ptemk7mnsg6xzsha3ds&amp;refSource=text" TargetMode="External"/><Relationship Id="rId2" Type="http://schemas.openxmlformats.org/officeDocument/2006/relationships/hyperlink" Target="https://www.beck-online.cz/bo/document-view.seam?documentId=njptembqgvpws5s7ovzv6mzrgq&amp;refSource=text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@petrasrezek.cz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2000-128?text=o+obc%C3%ADch#f4385967" TargetMode="External"/><Relationship Id="rId2" Type="http://schemas.openxmlformats.org/officeDocument/2006/relationships/hyperlink" Target="https://www.zakonyprolidi.cz/cs/2000-128?text=o+obc%C3%ADch#f4385958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customXml" Target="../ink/ink4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dhad-zdarma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k-online.cz/bo/document-view.seam?documentId=njptembqg5ptens7mnsg6xzzgqzq&amp;refSource=text" TargetMode="External"/><Relationship Id="rId7" Type="http://schemas.openxmlformats.org/officeDocument/2006/relationships/hyperlink" Target="https://www.beck-online.cz/bo/document-view.seam?documentId=njptembqgrptens7mnsg6xzsheyq&amp;refSource=text" TargetMode="External"/><Relationship Id="rId2" Type="http://schemas.openxmlformats.org/officeDocument/2006/relationships/hyperlink" Target="https://www.beck-online.cz/bo/document-view.seam?documentId=njptembqgnptens7mnsg6xzrga3tk&amp;refSource=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eck-online.cz/bo/document-view.seam?documentId=njptcojzhfptens7mnsg6xzxgyya&amp;refSource=text" TargetMode="External"/><Relationship Id="rId5" Type="http://schemas.openxmlformats.org/officeDocument/2006/relationships/hyperlink" Target="https://www.beck-online.cz/bo/document-view.seam?documentId=njptembqgzptens7mnsg6xztgiyda&amp;refSource=text" TargetMode="External"/><Relationship Id="rId4" Type="http://schemas.openxmlformats.org/officeDocument/2006/relationships/hyperlink" Target="https://www.beck-online.cz/bo/document-view.seam?documentId=njptembqhbptens7mnsg6xzugaydi&amp;refSource=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8C94C36-722A-FF14-3D95-52FA34BD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27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337A8D-1EAF-F220-F5C6-EAAFAE8B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80552"/>
            <a:ext cx="9144000" cy="1880752"/>
          </a:xfrm>
        </p:spPr>
        <p:txBody>
          <a:bodyPr/>
          <a:lstStyle/>
          <a:p>
            <a:r>
              <a:rPr lang="cs-CZ" b="1" i="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Úvod do tématu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3CF33A-6F76-43C7-8DEA-3202C9A55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0474"/>
            <a:ext cx="5129408" cy="72732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Přední Dveře Vstup - Obrázek zdarma na Pixabay - Pixabay">
            <a:extLst>
              <a:ext uri="{FF2B5EF4-FFF2-40B4-BE49-F238E27FC236}">
                <a16:creationId xmlns:a16="http://schemas.microsoft.com/office/drawing/2014/main" id="{C1D8F63C-3565-8F47-B165-3A3BC645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87" y="2064412"/>
            <a:ext cx="8768220" cy="493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4901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C1239-8951-DA7B-C6BF-58023DC4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a)</a:t>
            </a:r>
            <a:r>
              <a:rPr lang="cs-CZ" sz="4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poruší-li nájemce </a:t>
            </a:r>
            <a:r>
              <a:rPr lang="cs-CZ" sz="4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hrubě svou povinnost </a:t>
            </a:r>
            <a:r>
              <a:rPr lang="cs-CZ" sz="4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vyplývající z nájmu,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906C49-C54E-B265-4BCE-7D2526EB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515"/>
            <a:ext cx="10515600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dal byt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do podnájmu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bez souhlasu pronajímatele (při podnájmu celého bytu) nebo bez vědomí pronajímatele (při podnájmu části bytu, zbývající část nájemce užívá).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V bytě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žije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více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osob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než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přísluší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velikosti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bytu.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nezaplatil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část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jistoty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(tzv. kauce).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neumožňuje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prohlídku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 bytu pronajímatelem.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4536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 (§ 2229, § 2231, § 2288)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solidFill>
                  <a:srgbClr val="FF0000"/>
                </a:solidFill>
              </a:rPr>
              <a:t>….</a:t>
            </a:r>
          </a:p>
          <a:p>
            <a:r>
              <a:rPr lang="cs-CZ" sz="4400" dirty="0">
                <a:solidFill>
                  <a:srgbClr val="FF0000"/>
                </a:solidFill>
              </a:rPr>
              <a:t>…</a:t>
            </a:r>
          </a:p>
          <a:p>
            <a:r>
              <a:rPr lang="cs-CZ" sz="4400" dirty="0">
                <a:solidFill>
                  <a:srgbClr val="FF0000"/>
                </a:solidFill>
              </a:rPr>
              <a:t>…</a:t>
            </a:r>
          </a:p>
          <a:p>
            <a:r>
              <a:rPr lang="cs-CZ" sz="4400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4129DB-538E-AED0-0ED4-8BDD2B9C7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24" y="0"/>
            <a:ext cx="10743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600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906C49-C54E-B265-4BCE-7D2526EB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253331"/>
            <a:ext cx="10515600" cy="4351338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cs-CZ" sz="36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36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je-li nájemce </a:t>
            </a:r>
            <a:r>
              <a:rPr lang="cs-CZ" sz="36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odsouzen pro úmyslný trestný čin spáchaný na pronajímateli </a:t>
            </a:r>
            <a:r>
              <a:rPr lang="cs-CZ" sz="36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nebo členu jeho domácnosti nebo na osobě, která bydlí v domě, kde je nájemcův byt, nebo proti cizímu majetku, který se v tomto domě nachází,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0015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C1239-8951-DA7B-C6BF-58023DC4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c)</a:t>
            </a:r>
            <a:r>
              <a:rPr lang="cs-CZ" sz="4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má-li být byt vyklizen, protože je </a:t>
            </a:r>
            <a:r>
              <a:rPr lang="cs-CZ" sz="4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z důvodu veřejného zájmu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906C49-C54E-B265-4BCE-7D2526EB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0233"/>
            <a:ext cx="10515600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Půjde zejména o případ demolice domu. Pojem viz např. NS </a:t>
            </a:r>
            <a:r>
              <a:rPr lang="cs-CZ" sz="20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1642/2008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, předpoklady viz NS 26 </a:t>
            </a:r>
            <a:r>
              <a:rPr lang="cs-CZ" sz="2000" b="0" i="0" dirty="0" err="1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Cdo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 919/99.</a:t>
            </a:r>
            <a:endParaRPr lang="cs-CZ" sz="4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732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C1239-8951-DA7B-C6BF-58023DC4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lvl="1" indent="0" algn="just">
              <a:buNone/>
            </a:pPr>
            <a:r>
              <a:rPr lang="cs-CZ" sz="44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d)</a:t>
            </a:r>
            <a:r>
              <a:rPr lang="cs-CZ" sz="4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je-li tu </a:t>
            </a:r>
            <a:r>
              <a:rPr lang="cs-CZ" sz="4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jiný obdobně závažný důvod pro vypovězení nájmu</a:t>
            </a:r>
            <a:endParaRPr lang="cs-CZ" sz="44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906C49-C54E-B265-4BCE-7D2526EB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0233"/>
            <a:ext cx="10515600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Obdobný důvod, co do intenzity zásahu, jako u důvodů pod písm. a), b), c); může jít i o jiné porušení povinností než povinností plynoucích z nájemního vztahu. </a:t>
            </a:r>
            <a:r>
              <a:rPr lang="cs-CZ" sz="18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Pojem nutno vykládat restriktivně (DZ k § 2288)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164860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cs-CZ" sz="18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								</a:t>
            </a:r>
            <a:r>
              <a:rPr lang="cs-CZ" sz="1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Komentář k NOZ…</a:t>
            </a:r>
            <a:endParaRPr lang="cs-CZ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233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 - byty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878490"/>
            <a:ext cx="11353800" cy="435133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164860"/>
                </a:solidFill>
              </a:rPr>
              <a:t>zákonné důvody (§ 2288 odst. 2) – 3 </a:t>
            </a:r>
            <a:r>
              <a:rPr lang="cs-CZ" sz="3200" dirty="0" err="1">
                <a:solidFill>
                  <a:srgbClr val="164860"/>
                </a:solidFill>
              </a:rPr>
              <a:t>měs</a:t>
            </a:r>
            <a:r>
              <a:rPr lang="cs-CZ" sz="3200" dirty="0">
                <a:solidFill>
                  <a:srgbClr val="164860"/>
                </a:solidFill>
              </a:rPr>
              <a:t>. výpovědní doba</a:t>
            </a:r>
            <a:endParaRPr lang="cs-CZ" sz="18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algn="just">
              <a:buAutoNum type="alphaLcParenR"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má být byt užíván pronajímatelem, nebo jeho manželem, který hodlá opustit rodinnou domácnost a byl podán návrh na rozvod manželství, nebo manželství bylo již rozvedeno,</a:t>
            </a:r>
          </a:p>
          <a:p>
            <a:pPr marL="457200" lvl="1" indent="0" algn="just">
              <a:buNone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- ideálně podání </a:t>
            </a:r>
            <a:r>
              <a:rPr lang="cs-CZ" sz="1800" dirty="0">
                <a:solidFill>
                  <a:srgbClr val="164860"/>
                </a:solidFill>
                <a:latin typeface="Arial" panose="020B0604020202020204" pitchFamily="34" charset="0"/>
              </a:rPr>
              <a:t>návrhu na rozvod</a:t>
            </a:r>
          </a:p>
          <a:p>
            <a:pPr marL="457200" lvl="1" indent="0" algn="just">
              <a:buNone/>
            </a:pPr>
            <a:endParaRPr lang="cs-CZ" sz="18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marL="457200" lvl="1" indent="0" algn="just">
              <a:buNone/>
            </a:pPr>
            <a:r>
              <a:rPr lang="cs-CZ" sz="18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potřebuje pronajímatel byt pro svého příbuzného nebo pro příbuzného svého manžela v přímé linii nebo ve vedlejší linii v druhém stupni.</a:t>
            </a:r>
          </a:p>
          <a:p>
            <a:pPr marL="457200" lvl="1" indent="0" algn="just">
              <a:buNone/>
            </a:pPr>
            <a:r>
              <a:rPr lang="cs-CZ" sz="1800" dirty="0">
                <a:solidFill>
                  <a:srgbClr val="164860"/>
                </a:solidFill>
                <a:latin typeface="Arial" panose="020B0604020202020204" pitchFamily="34" charset="0"/>
              </a:rPr>
              <a:t>- Příbuzní v přímé linii viz § 771 odst. 1, příbuzní ve vedlejší linii v druhém stupni viz § 771 odst. 2.</a:t>
            </a:r>
          </a:p>
          <a:p>
            <a:pPr marL="457200" lvl="1" indent="0" algn="just">
              <a:buNone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- specifikovat osobu, v jejíž prospěch pronajímatel uvedený byt potřebuje (NS 3 </a:t>
            </a:r>
            <a:r>
              <a:rPr lang="cs-CZ" sz="1800" b="0" i="0" dirty="0" err="1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Cdon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 1477/96).</a:t>
            </a:r>
          </a:p>
          <a:p>
            <a:pPr marL="457200" lvl="1" indent="0" algn="just">
              <a:buNone/>
            </a:pPr>
            <a:r>
              <a:rPr lang="cs-CZ" sz="1800" dirty="0">
                <a:solidFill>
                  <a:srgbClr val="164860"/>
                </a:solidFill>
                <a:latin typeface="Arial" panose="020B0604020202020204" pitchFamily="34" charset="0"/>
              </a:rPr>
              <a:t>- i registrované partnerství</a:t>
            </a:r>
            <a:endParaRPr lang="cs-CZ" sz="18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999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Okamžitá výpověď - byty (2291) – bez výpovědní doby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878490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2291</a:t>
            </a:r>
          </a:p>
          <a:p>
            <a:pPr marL="0" indent="0">
              <a:buNone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(2)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Nájemce porušuje svou povinnost zvlášť závažným způsobem, zejména </a:t>
            </a:r>
            <a:r>
              <a:rPr lang="cs-CZ" sz="2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nezaplatil-li nájemné a náklady na služby za dobu alespoň tří měsíců</a:t>
            </a:r>
            <a:r>
              <a:rPr lang="cs-CZ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2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poškozuje-li byt</a:t>
            </a:r>
            <a:r>
              <a:rPr lang="cs-CZ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nebo dům závažným nebo nenapravitelným způsobem,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způsobuje-li jinak závažné škody nebo obtíže pronajímateli nebo osobám, které v domě bydlí 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nebo užívá-li neoprávněně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byt jiným způsobem nebo k jinému účelu, než bylo ujednáno.</a:t>
            </a:r>
          </a:p>
          <a:p>
            <a:pPr marL="0" indent="0">
              <a:buNone/>
            </a:pPr>
            <a:endParaRPr lang="cs-CZ" sz="2000" dirty="0">
              <a:solidFill>
                <a:srgbClr val="164860"/>
              </a:solidFill>
              <a:latin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sankční charakter</a:t>
            </a:r>
          </a:p>
          <a:p>
            <a:r>
              <a:rPr lang="cs-CZ" sz="2000" dirty="0">
                <a:solidFill>
                  <a:srgbClr val="164860"/>
                </a:solidFill>
                <a:latin typeface="Arial" panose="020B0604020202020204" pitchFamily="34" charset="0"/>
              </a:rPr>
              <a:t>3 varianty – viz níže</a:t>
            </a:r>
            <a:endParaRPr lang="cs-CZ" sz="20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7713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 – byty (2291) – bez výpovědní doby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878490"/>
            <a:ext cx="11353800" cy="4351338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164860"/>
                </a:solidFill>
                <a:latin typeface="Arial" panose="020B0604020202020204" pitchFamily="34" charset="0"/>
              </a:rPr>
              <a:t>nutná předchozí výzva</a:t>
            </a:r>
          </a:p>
          <a:p>
            <a:pPr lvl="1" algn="just" fontAlgn="ctr"/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specifikaci závadného chování (protiprávního stavu) a stanovit přiměřenou dobu k nápravě (k problematice srov. 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1377/2021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lvl="1" algn="just" fontAlgn="ctr"/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Je-li byt ve společném nájmu manželů, musí výzva směřovat vůči oběma manželům jako společným nájemcům bytu (NS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1377/2021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lvl="1" algn="just" fontAlgn="ctr"/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nemusí být písemná, srov. i 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1377/2021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cs-CZ" sz="1400" dirty="0">
                <a:solidFill>
                  <a:srgbClr val="164860"/>
                </a:solidFill>
                <a:latin typeface="Arial" panose="020B0604020202020204" pitchFamily="34" charset="0"/>
              </a:rPr>
              <a:t> ALE DOPORUČUJEME !!!!</a:t>
            </a:r>
          </a:p>
          <a:p>
            <a:pPr lvl="1" algn="just" fontAlgn="ctr"/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Nebude-li předchozí výzva dána, bude to mít za následek nicotnost výpovědi </a:t>
            </a:r>
          </a:p>
          <a:p>
            <a:pPr lvl="1" algn="just" fontAlgn="ctr"/>
            <a:r>
              <a:rPr lang="cs-CZ" sz="14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Výpověď: 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Kromě obecných náležitostí musí pronajímatel ve výpovědi specifikovat, v jakém konkrétním chování spatřuje zvlášť závažné porušení povinnosti nájemce (korespondující s předchozí výzvou); neučiní-li tak, bude to mít za následek neplatnost výpovědi.</a:t>
            </a:r>
          </a:p>
          <a:p>
            <a:pPr lvl="1" algn="just" fontAlgn="ctr"/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Okamžikem doručení (oprávněné) výpovědi nájemci nájem bytu zanikne. </a:t>
            </a:r>
          </a:p>
          <a:p>
            <a:pPr lvl="1" algn="just" fontAlgn="ctr"/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Pronajímateli vzniká právo požadovat odevzdání bytu (§ 2292) ve lhůtě bez zbytečného odkladu (NS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 Cdo 2484/2012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IV. ÚS 314/05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), nejpozději ve lhůtě jednoho měsíce od skončení nájmu. </a:t>
            </a:r>
          </a:p>
          <a:p>
            <a:pPr lvl="1"/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Nestane-li se tak, je pronajímatel oprávněn podat žalobu na vyklizení,</a:t>
            </a:r>
            <a:endParaRPr lang="cs-CZ" sz="11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344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Okamžitá výpověď - byty (2291) – bez výpovědní doby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878490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2291</a:t>
            </a:r>
          </a:p>
          <a:p>
            <a:pPr marL="0" indent="0">
              <a:buNone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(2)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Nájemce porušuje svou povinnost zvlášť závažným způsobem, zejména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nezaplatil-li nájemné a náklady na služby za dobu alespoň tří měsíců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poškozuje-li byt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 nebo dům závažným nebo nenapravitelným způsobem, </a:t>
            </a:r>
            <a:r>
              <a:rPr lang="cs-CZ" sz="2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způsobuje-li jinak závažné škody nebo obtíže pronajímateli nebo osobám, které v domě bydlí 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nebo užívá-li neoprávněně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byt jiným způsobem nebo k jinému účelu, než bylo ujednáno.</a:t>
            </a:r>
          </a:p>
        </p:txBody>
      </p:sp>
    </p:spTree>
    <p:extLst>
      <p:ext uri="{BB962C8B-B14F-4D97-AF65-F5344CB8AC3E}">
        <p14:creationId xmlns:p14="http://schemas.microsoft.com/office/powerpoint/2010/main" val="3194170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 – byty (2291) – bez výpovědní doby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878490"/>
            <a:ext cx="11353800" cy="4351338"/>
          </a:xfrm>
        </p:spPr>
        <p:txBody>
          <a:bodyPr>
            <a:normAutofit/>
          </a:bodyPr>
          <a:lstStyle/>
          <a:p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Poškozování b</a:t>
            </a:r>
            <a:r>
              <a:rPr lang="cs-CZ" sz="2000" dirty="0">
                <a:solidFill>
                  <a:srgbClr val="164860"/>
                </a:solidFill>
                <a:latin typeface="Arial" panose="020B0604020202020204" pitchFamily="34" charset="0"/>
              </a:rPr>
              <a:t>ytu – závažná škoda</a:t>
            </a:r>
          </a:p>
          <a:p>
            <a:pPr lvl="1"/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je svým významem alespoň tak závažné jako neplacení nájemného a služeb za dobu alespoň tří měsíců; </a:t>
            </a:r>
          </a:p>
          <a:p>
            <a:pPr lvl="1"/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k dalším hlediskům bude patřit, zda nájemce svým jednáním způsobil pronajímateli škodu (a její výše),</a:t>
            </a:r>
          </a:p>
          <a:p>
            <a:pPr lvl="1"/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 jaká byla motivace tohoto jednání (NS </a:t>
            </a:r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85/2004</a:t>
            </a:r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).</a:t>
            </a:r>
          </a:p>
          <a:p>
            <a:pPr lvl="1"/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Břemeno tvrzení a důkazní směřující k naplněnosti pojmu </a:t>
            </a:r>
            <a:r>
              <a:rPr lang="cs-CZ" sz="1600" i="1" dirty="0">
                <a:solidFill>
                  <a:srgbClr val="164860"/>
                </a:solidFill>
                <a:latin typeface="Arial" panose="020B0604020202020204" pitchFamily="34" charset="0"/>
              </a:rPr>
              <a:t>závažnosti</a:t>
            </a:r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, </a:t>
            </a:r>
            <a:r>
              <a:rPr lang="cs-CZ" sz="1600" i="1" dirty="0">
                <a:solidFill>
                  <a:srgbClr val="164860"/>
                </a:solidFill>
                <a:latin typeface="Arial" panose="020B0604020202020204" pitchFamily="34" charset="0"/>
              </a:rPr>
              <a:t>nenapravitelnosti</a:t>
            </a:r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 tíží ve sporu pronajímatele</a:t>
            </a:r>
            <a:r>
              <a:rPr lang="cs-CZ" sz="1200" dirty="0">
                <a:solidFill>
                  <a:srgbClr val="164860"/>
                </a:solidFill>
                <a:latin typeface="Arial" panose="020B0604020202020204" pitchFamily="34" charset="0"/>
              </a:rPr>
              <a:t>.</a:t>
            </a:r>
          </a:p>
          <a:p>
            <a:endParaRPr lang="cs-CZ" sz="2000" dirty="0">
              <a:solidFill>
                <a:srgbClr val="164860"/>
              </a:solidFill>
              <a:latin typeface="Arial" panose="020B0604020202020204" pitchFamily="34" charset="0"/>
            </a:endParaRPr>
          </a:p>
          <a:p>
            <a:r>
              <a:rPr lang="cs-CZ" sz="2000" dirty="0">
                <a:solidFill>
                  <a:srgbClr val="164860"/>
                </a:solidFill>
                <a:latin typeface="Arial" panose="020B0604020202020204" pitchFamily="34" charset="0"/>
              </a:rPr>
              <a:t>Poškozování bytu – obtíže, závažné obtíže</a:t>
            </a:r>
          </a:p>
          <a:p>
            <a:pPr lvl="1"/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i slovní či fyzické útoky vůči pronajímateli či ostatním vyjmenovaným osobám (NS 26 </a:t>
            </a:r>
            <a:r>
              <a:rPr lang="cs-CZ" sz="1600" dirty="0" err="1">
                <a:solidFill>
                  <a:srgbClr val="164860"/>
                </a:solidFill>
                <a:latin typeface="Arial" panose="020B0604020202020204" pitchFamily="34" charset="0"/>
              </a:rPr>
              <a:t>Cdo</a:t>
            </a:r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 1865/2004). </a:t>
            </a:r>
          </a:p>
          <a:p>
            <a:pPr lvl="1"/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Vždy bude záviset na intenzitě zásadu, zákon zde vyžaduje naplnění pojmu závažnosti; </a:t>
            </a:r>
          </a:p>
          <a:p>
            <a:pPr lvl="1"/>
            <a:r>
              <a:rPr lang="cs-CZ" sz="1600" dirty="0">
                <a:solidFill>
                  <a:srgbClr val="164860"/>
                </a:solidFill>
                <a:latin typeface="Arial" panose="020B0604020202020204" pitchFamily="34" charset="0"/>
              </a:rPr>
              <a:t>určitým vodítkem může být výše škody, vážnost následku způsobeného jednáním nájemce, délka trvání, četnost apod.</a:t>
            </a:r>
          </a:p>
          <a:p>
            <a:pPr lvl="1"/>
            <a:endParaRPr lang="cs-CZ" sz="1600" dirty="0">
              <a:solidFill>
                <a:srgbClr val="1648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A85AA-93EF-EADE-D64F-F58A19B2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52" y="681037"/>
            <a:ext cx="10922695" cy="1325563"/>
          </a:xfrm>
        </p:spPr>
        <p:txBody>
          <a:bodyPr/>
          <a:lstStyle/>
          <a:p>
            <a:r>
              <a:rPr lang="cs-CZ" b="1" i="0" dirty="0">
                <a:solidFill>
                  <a:srgbClr val="164860"/>
                </a:solidFill>
                <a:effectLst/>
              </a:rPr>
              <a:t>Úvod do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19CE69-FACE-2A44-3350-96555E48F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737"/>
            <a:ext cx="10515600" cy="3897226"/>
          </a:xfrm>
        </p:spPr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jak jste na tom vy? </a:t>
            </a:r>
          </a:p>
          <a:p>
            <a:r>
              <a:rPr lang="cs-CZ" dirty="0">
                <a:solidFill>
                  <a:srgbClr val="164860"/>
                </a:solidFill>
              </a:rPr>
              <a:t>byty? nebytové prostory? </a:t>
            </a:r>
          </a:p>
          <a:p>
            <a:r>
              <a:rPr lang="cs-CZ" dirty="0">
                <a:solidFill>
                  <a:srgbClr val="164860"/>
                </a:solidFill>
              </a:rPr>
              <a:t>jiné nemovitosti v nájmu či pachtu? </a:t>
            </a:r>
          </a:p>
          <a:p>
            <a:r>
              <a:rPr lang="cs-CZ" dirty="0">
                <a:solidFill>
                  <a:srgbClr val="164860"/>
                </a:solidFill>
              </a:rPr>
              <a:t>… ? </a:t>
            </a:r>
          </a:p>
        </p:txBody>
      </p:sp>
    </p:spTree>
    <p:extLst>
      <p:ext uri="{BB962C8B-B14F-4D97-AF65-F5344CB8AC3E}">
        <p14:creationId xmlns:p14="http://schemas.microsoft.com/office/powerpoint/2010/main" val="23275116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Okamžitá výpověď - byty (2291) – bez výpovědní doby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878490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2291</a:t>
            </a:r>
          </a:p>
          <a:p>
            <a:pPr marL="0" indent="0">
              <a:buNone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(2)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Nájemce porušuje svou povinnost zvlášť závažným způsobem, zejména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nezaplatil-li nájemné a náklady na služby za dobu alespoň tří měsíců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poškozuje-li byt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 nebo dům závažným nebo nenapravitelným způsobem,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způsobuje-li jinak závažné škody nebo obtíže pronajímateli nebo osobám, které v domě bydlí 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nebo užívá-li neoprávněně </a:t>
            </a:r>
            <a:r>
              <a:rPr lang="cs-CZ" sz="2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byt jiným způsobem nebo k jinému účelu, než bylo ujednáno.</a:t>
            </a:r>
          </a:p>
        </p:txBody>
      </p:sp>
    </p:spTree>
    <p:extLst>
      <p:ext uri="{BB962C8B-B14F-4D97-AF65-F5344CB8AC3E}">
        <p14:creationId xmlns:p14="http://schemas.microsoft.com/office/powerpoint/2010/main" val="22838513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 – byty (2291) – bez výpovědní doby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878490"/>
            <a:ext cx="11353800" cy="4351338"/>
          </a:xfrm>
        </p:spPr>
        <p:txBody>
          <a:bodyPr>
            <a:normAutofit/>
          </a:bodyPr>
          <a:lstStyle/>
          <a:p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Užívá byt v rozporu s účelem</a:t>
            </a:r>
          </a:p>
          <a:p>
            <a:pPr marL="0" indent="0">
              <a:buNone/>
            </a:pPr>
            <a:endParaRPr lang="cs-CZ" sz="2000" dirty="0">
              <a:solidFill>
                <a:srgbClr val="164860"/>
              </a:solidFill>
              <a:latin typeface="Arial" panose="020B0604020202020204" pitchFamily="34" charset="0"/>
            </a:endParaRPr>
          </a:p>
          <a:p>
            <a:pPr lvl="1"/>
            <a:r>
              <a:rPr lang="cs-CZ" sz="20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Nájemce má právo (i povinnost) užívat byt řádně v souladu s nájemní smlouvou, </a:t>
            </a:r>
          </a:p>
          <a:p>
            <a:pPr lvl="1"/>
            <a:r>
              <a:rPr lang="cs-CZ" sz="20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může v bytě pracovat nebo podnikat, nezpůsobí-li to zvýšené zatížení (§ 2255); </a:t>
            </a:r>
          </a:p>
          <a:p>
            <a:pPr lvl="1"/>
            <a:r>
              <a:rPr lang="cs-CZ" sz="20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má rovněž právo v bytě chovat zvíře, nezpůsobí-li to nepřiměřené obtíže (§ 2258). </a:t>
            </a:r>
          </a:p>
          <a:p>
            <a:pPr lvl="1"/>
            <a:endParaRPr lang="cs-CZ" sz="200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cs-CZ" sz="2000" dirty="0">
                <a:solidFill>
                  <a:srgbClr val="164860"/>
                </a:solidFill>
                <a:latin typeface="Arial" panose="020B0604020202020204" pitchFamily="34" charset="0"/>
              </a:rPr>
              <a:t>pěstírny, varny apod.</a:t>
            </a:r>
            <a:endParaRPr lang="cs-CZ" sz="200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21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906C49-C54E-B265-4BCE-7D2526EB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66" y="1253331"/>
            <a:ext cx="10515600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164860"/>
                </a:solidFill>
                <a:effectLst/>
                <a:latin typeface="Roboto" panose="02000000000000000000" pitchFamily="2" charset="0"/>
              </a:rPr>
              <a:t>vždy uv</a:t>
            </a:r>
            <a:r>
              <a:rPr lang="cs-CZ" dirty="0">
                <a:solidFill>
                  <a:srgbClr val="164860"/>
                </a:solidFill>
                <a:latin typeface="Roboto" panose="02000000000000000000" pitchFamily="2" charset="0"/>
              </a:rPr>
              <a:t>ést důvod,</a:t>
            </a:r>
          </a:p>
          <a:p>
            <a:pPr marL="0" indent="0" algn="l">
              <a:buNone/>
            </a:pPr>
            <a:endParaRPr lang="cs-CZ" dirty="0">
              <a:solidFill>
                <a:srgbClr val="164860"/>
              </a:solidFill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4860"/>
                </a:solidFill>
                <a:latin typeface="Roboto" panose="02000000000000000000" pitchFamily="2" charset="0"/>
              </a:rPr>
              <a:t>písemně,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dirty="0">
              <a:solidFill>
                <a:srgbClr val="164860"/>
              </a:solidFill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164860"/>
                </a:solidFill>
                <a:effectLst/>
                <a:latin typeface="Roboto" panose="02000000000000000000" pitchFamily="2" charset="0"/>
              </a:rPr>
              <a:t>tento dostatečně konkretizovat – důkazní materiál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16486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64860"/>
                </a:solidFill>
                <a:latin typeface="Roboto" panose="02000000000000000000" pitchFamily="2" charset="0"/>
              </a:rPr>
              <a:t>v případě sporu není možné měnit či doplňovat</a:t>
            </a:r>
            <a:endParaRPr lang="cs-CZ" b="0" i="0" dirty="0">
              <a:solidFill>
                <a:srgbClr val="164860"/>
              </a:solidFill>
              <a:effectLst/>
              <a:latin typeface="Roboto" panose="02000000000000000000" pitchFamily="2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82365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rgbClr val="164860"/>
                </a:solidFill>
              </a:rPr>
              <a:t>Poučení o možnosti přezkumu soudem !!</a:t>
            </a:r>
          </a:p>
          <a:p>
            <a:pPr lvl="1"/>
            <a:r>
              <a:rPr lang="cs-CZ" sz="1800" dirty="0">
                <a:solidFill>
                  <a:srgbClr val="164860"/>
                </a:solidFill>
              </a:rPr>
              <a:t>2 měsíce od doručení (nájemník ➡️ soudu)</a:t>
            </a:r>
          </a:p>
          <a:p>
            <a:r>
              <a:rPr lang="cs-CZ" sz="2400" dirty="0">
                <a:solidFill>
                  <a:srgbClr val="164860"/>
                </a:solidFill>
              </a:rPr>
              <a:t>kompetence Rady obce / starosty</a:t>
            </a:r>
          </a:p>
          <a:p>
            <a:pPr lvl="1"/>
            <a:r>
              <a:rPr lang="cs-CZ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Přijetí usnesení obecní (městské) rady o ukončení nájmu tedy </a:t>
            </a: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představuje vytvoření vůle obce, která nemá právní účinky na vztahy obce k třetím osobám, dokud není relevantním způsobem projevena, je však nezbytnou podmínkou platnosti takového projevu vůle (právního úkonu).</a:t>
            </a:r>
            <a:endParaRPr lang="cs-CZ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solidFill>
                <a:srgbClr val="164860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164860"/>
                </a:solidFill>
              </a:rPr>
              <a:t>Notářské zápisy přímou vykonavatelností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164860"/>
                </a:solidFill>
              </a:rPr>
              <a:t> - aktuálně poměrně problematické…</a:t>
            </a:r>
          </a:p>
        </p:txBody>
      </p:sp>
    </p:spTree>
    <p:extLst>
      <p:ext uri="{BB962C8B-B14F-4D97-AF65-F5344CB8AC3E}">
        <p14:creationId xmlns:p14="http://schemas.microsoft.com/office/powerpoint/2010/main" val="26109285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00B73-213B-10E6-7F53-C2B84134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Ještě něž dojde k soudu…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9F1DA-344C-36F7-6181-76D4741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sz="1800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2253</a:t>
            </a:r>
          </a:p>
          <a:p>
            <a:pPr marL="0" indent="0" algn="just">
              <a:buNone/>
            </a:pPr>
            <a:r>
              <a:rPr lang="cs-CZ" sz="18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(1)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Nedohodnou-li se strany o dlužném nájemném, nelze nájem vypovědět pro nezaplacení nájemného, </a:t>
            </a:r>
            <a:r>
              <a:rPr lang="cs-CZ" sz="18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uloží-li nájemce dlužné nájemné, popřípadě jeho spornou část 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do notářské úschovy a vyrozumí o tom pronajímatele.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doručování - § 2286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datová schránka, 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fyzické odmítnutí?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dispoziční sféra adresáta (NSS 26 </a:t>
            </a:r>
            <a:r>
              <a:rPr lang="cs-CZ" dirty="0" err="1">
                <a:solidFill>
                  <a:srgbClr val="164860"/>
                </a:solidFill>
              </a:rPr>
              <a:t>Cdo</a:t>
            </a:r>
            <a:r>
              <a:rPr lang="cs-CZ" dirty="0">
                <a:solidFill>
                  <a:srgbClr val="164860"/>
                </a:solidFill>
              </a:rPr>
              <a:t> 238/2008)</a:t>
            </a:r>
          </a:p>
        </p:txBody>
      </p:sp>
    </p:spTree>
    <p:extLst>
      <p:ext uri="{BB962C8B-B14F-4D97-AF65-F5344CB8AC3E}">
        <p14:creationId xmlns:p14="http://schemas.microsoft.com/office/powerpoint/2010/main" val="30229050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34091-603B-8BB6-36C9-2918F06A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Odevzdání bytu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A050A-8161-E338-5DCA-513DA439E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Klíče a přístup do bytu – protokol?</a:t>
            </a:r>
          </a:p>
          <a:p>
            <a:r>
              <a:rPr lang="cs-CZ" dirty="0">
                <a:solidFill>
                  <a:srgbClr val="164860"/>
                </a:solidFill>
              </a:rPr>
              <a:t>Opuštění bytu (§ 2292) – domněnka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samotné opuštění bytu není ukončením nájmu</a:t>
            </a:r>
          </a:p>
          <a:p>
            <a:r>
              <a:rPr lang="cs-CZ" dirty="0">
                <a:solidFill>
                  <a:srgbClr val="164860"/>
                </a:solidFill>
              </a:rPr>
              <a:t>Byt ve stavu v jakém jej převzal, odstraní změny - § 2293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k běžnému opotřebení se nepřihlíží,</a:t>
            </a:r>
          </a:p>
          <a:p>
            <a:r>
              <a:rPr lang="cs-CZ" dirty="0">
                <a:solidFill>
                  <a:srgbClr val="164860"/>
                </a:solidFill>
              </a:rPr>
              <a:t>Vyrovnání, náhrada, dohoda možná;</a:t>
            </a:r>
          </a:p>
          <a:p>
            <a:r>
              <a:rPr lang="cs-CZ" dirty="0">
                <a:solidFill>
                  <a:srgbClr val="164860"/>
                </a:solidFill>
              </a:rPr>
              <a:t>Zařízení a předměty upevněné ve zdech, podlaze a stropu bytu;</a:t>
            </a:r>
          </a:p>
          <a:p>
            <a:r>
              <a:rPr lang="cs-CZ" dirty="0">
                <a:solidFill>
                  <a:srgbClr val="164860"/>
                </a:solidFill>
              </a:rPr>
              <a:t>Vyrovnání - § 2294;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08504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34091-603B-8BB6-36C9-2918F06A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Odevzdání bytu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A050A-8161-E338-5DCA-513DA439E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Prodlení s odevzdáním bytu – náhrada nájemného</a:t>
            </a:r>
          </a:p>
          <a:p>
            <a:r>
              <a:rPr lang="cs-CZ" dirty="0">
                <a:solidFill>
                  <a:srgbClr val="164860"/>
                </a:solidFill>
              </a:rPr>
              <a:t>„Zapomenuté věci“</a:t>
            </a:r>
          </a:p>
          <a:p>
            <a:pPr lvl="1"/>
            <a:r>
              <a:rPr lang="cs-CZ" sz="2000" dirty="0">
                <a:solidFill>
                  <a:srgbClr val="164860"/>
                </a:solidFill>
              </a:rPr>
              <a:t>uložit ➡️ vyzvat ➡️ prodat</a:t>
            </a:r>
          </a:p>
          <a:p>
            <a:pPr marL="457200" lvl="1" indent="0">
              <a:buNone/>
            </a:pPr>
            <a:endParaRPr lang="cs-CZ" sz="2000" dirty="0">
              <a:solidFill>
                <a:srgbClr val="164860"/>
              </a:solidFill>
            </a:endParaRP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Nepřevezme-li (bývalý) nájemce od pronajímatele věc bez zbytečného odkladu (</a:t>
            </a:r>
            <a:r>
              <a:rPr lang="cs-CZ" sz="2000" b="0" i="0" u="none" strike="noStrike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IV. ÚS 314/05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NS </a:t>
            </a:r>
            <a:r>
              <a:rPr lang="cs-CZ" sz="2000" b="0" i="0" u="none" strike="noStrike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 Cdo 2869/2007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může pronajímatel přistoupit k prodeji zapomenuté věci vhodným způsobem, avšak až poté, co pronajímatel nájemce k převzetí zapomenuté věci vyzval, upozornil jej na následky a poskytl dodatečnou přiměřenou lhůtu. Výtěžek prodeje po odečtení účelně vynaložených nákladů je pronajímatel povinen nájemci k jeho žádosti vydat.</a:t>
            </a:r>
            <a:endParaRPr lang="cs-CZ" sz="2000" dirty="0">
              <a:solidFill>
                <a:srgbClr val="1648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76560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AACF9-BEC8-3FBC-5FC6-565E9F42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Dohoda o ukončení nájmu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411C23-6D26-BCA7-92AF-72DEB0601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cs-CZ" sz="2000" b="1" i="1" u="sng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DOHODA </a:t>
            </a:r>
            <a:r>
              <a:rPr lang="cs-CZ" sz="2000" b="1" u="sng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OBCE J</a:t>
            </a:r>
            <a:r>
              <a:rPr lang="cs-CZ" sz="2000" b="1" i="1" u="sng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AKO PRONAJÍMATELE A NÁJEMCE O UKONČENÍ </a:t>
            </a:r>
            <a:r>
              <a:rPr lang="cs-CZ" sz="2000" b="1" u="sng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NÁJMU</a:t>
            </a:r>
            <a:endParaRPr lang="cs-CZ" sz="2000" b="1" u="sng" kern="100" dirty="0">
              <a:solidFill>
                <a:srgbClr val="1648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cs-CZ" sz="2000" b="1" kern="100" dirty="0" err="1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cs-CZ" sz="2000" b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zn. 26 </a:t>
            </a:r>
            <a:r>
              <a:rPr lang="cs-CZ" sz="2000" b="1" kern="100" dirty="0" err="1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Cdo</a:t>
            </a:r>
            <a:r>
              <a:rPr lang="cs-CZ" sz="2000" b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1829/2002</a:t>
            </a:r>
            <a:endParaRPr lang="cs-CZ" sz="2000" kern="100" dirty="0">
              <a:solidFill>
                <a:srgbClr val="1648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2000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Jestliže starosta uzavře za obec dohodu o ukončení nájmu bez nezbytného předchozího rozhodnutí obecní rady, jde o právní úkon, který byl učiněn v rozporu se zákonem, a je neplatný</a:t>
            </a:r>
          </a:p>
        </p:txBody>
      </p:sp>
    </p:spTree>
    <p:extLst>
      <p:ext uri="{BB962C8B-B14F-4D97-AF65-F5344CB8AC3E}">
        <p14:creationId xmlns:p14="http://schemas.microsoft.com/office/powerpoint/2010/main" val="40721190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4000" b="1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043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4A5462-7757-1EFC-3188-3059596CF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89" y="-475989"/>
            <a:ext cx="9144000" cy="2387600"/>
          </a:xfrm>
        </p:spPr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Vymáhání nezaplaceného nájemného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77B19B-D24C-20E8-284E-CE6D72F2C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The Walking Dead spoilers: Here's why Negan calls his killer baseball bat  Lucille">
            <a:extLst>
              <a:ext uri="{FF2B5EF4-FFF2-40B4-BE49-F238E27FC236}">
                <a16:creationId xmlns:a16="http://schemas.microsoft.com/office/drawing/2014/main" id="{DC4AEFE1-ABEF-0D41-B898-57B7887E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55" y="1994721"/>
            <a:ext cx="7299891" cy="48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73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0F03D5-A907-E3C9-E7C0-2650CAAE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077"/>
            <a:ext cx="10515600" cy="4936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i="1" dirty="0">
                <a:solidFill>
                  <a:srgbClr val="164860"/>
                </a:solidFill>
                <a:effectLst/>
                <a:latin typeface="Droid Sans"/>
              </a:rPr>
              <a:t>Nájemník si stěžuje domácímu:</a:t>
            </a:r>
            <a:br>
              <a:rPr lang="cs-CZ" sz="3200" b="1" i="1" dirty="0">
                <a:solidFill>
                  <a:srgbClr val="164860"/>
                </a:solidFill>
              </a:rPr>
            </a:br>
            <a:r>
              <a:rPr lang="cs-CZ" sz="3200" b="1" i="1" dirty="0">
                <a:solidFill>
                  <a:srgbClr val="164860"/>
                </a:solidFill>
                <a:effectLst/>
                <a:latin typeface="Droid Sans"/>
              </a:rPr>
              <a:t>„Už několik dnů mi zatéká do bytu. Jak dlouho to bude ještě trvat?“</a:t>
            </a:r>
          </a:p>
          <a:p>
            <a:pPr marL="0" indent="0">
              <a:buNone/>
            </a:pPr>
            <a:endParaRPr lang="cs-CZ" sz="3200" b="1" i="1" dirty="0">
              <a:solidFill>
                <a:srgbClr val="164860"/>
              </a:solidFill>
              <a:effectLst/>
              <a:latin typeface="Droid Sans"/>
            </a:endParaRPr>
          </a:p>
          <a:p>
            <a:pPr marL="0" indent="0">
              <a:buNone/>
            </a:pPr>
            <a:r>
              <a:rPr lang="cs-CZ" sz="3200" b="1" i="1" dirty="0">
                <a:solidFill>
                  <a:srgbClr val="164860"/>
                </a:solidFill>
              </a:rPr>
              <a:t>Domácí:</a:t>
            </a:r>
            <a:br>
              <a:rPr lang="cs-CZ" sz="3200" b="1" i="1" dirty="0">
                <a:solidFill>
                  <a:srgbClr val="164860"/>
                </a:solidFill>
              </a:rPr>
            </a:br>
            <a:r>
              <a:rPr lang="cs-CZ" sz="3200" b="1" i="1" dirty="0">
                <a:solidFill>
                  <a:srgbClr val="164860"/>
                </a:solidFill>
                <a:effectLst/>
                <a:latin typeface="Droid Sans"/>
              </a:rPr>
              <a:t>„Jak to mám vědět. Zeptejte se meteorologů.“</a:t>
            </a:r>
            <a:endParaRPr lang="cs-CZ" sz="3200" b="1" i="1" dirty="0">
              <a:solidFill>
                <a:srgbClr val="164860"/>
              </a:solidFill>
            </a:endParaRPr>
          </a:p>
        </p:txBody>
      </p:sp>
      <p:pic>
        <p:nvPicPr>
          <p:cNvPr id="16388" name="Picture 4" descr="Historie emoji: odkud se vzali populární smajlíci? – SMARTmania.cz">
            <a:extLst>
              <a:ext uri="{FF2B5EF4-FFF2-40B4-BE49-F238E27FC236}">
                <a16:creationId xmlns:a16="http://schemas.microsoft.com/office/drawing/2014/main" id="{85167BCC-4D98-99AE-89FE-8B76C2ED1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336" y="3852654"/>
            <a:ext cx="1533395" cy="1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617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00B73-213B-10E6-7F53-C2B84134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Ještě něž dojde k soudu…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9F1DA-344C-36F7-6181-76D4741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uznání dluhu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§ 2054 NOZ,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co do důvodu i výše,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lze i promlčené pohledávky, neúřední ověření podpisu,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promlčecí lhůta běží znovu – až 10 let !</a:t>
            </a:r>
          </a:p>
          <a:p>
            <a:pPr lvl="1"/>
            <a:endParaRPr lang="cs-CZ" dirty="0">
              <a:solidFill>
                <a:srgbClr val="164860"/>
              </a:solidFill>
            </a:endParaRPr>
          </a:p>
          <a:p>
            <a:pPr lvl="1"/>
            <a:r>
              <a:rPr lang="cs-CZ" dirty="0">
                <a:solidFill>
                  <a:srgbClr val="164860"/>
                </a:solidFill>
              </a:rPr>
              <a:t>placení úroků se považuje za uznání dluhu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splátkový kalendář ?? - § 84, 85 zákon. o obcích</a:t>
            </a:r>
          </a:p>
        </p:txBody>
      </p:sp>
    </p:spTree>
    <p:extLst>
      <p:ext uri="{BB962C8B-B14F-4D97-AF65-F5344CB8AC3E}">
        <p14:creationId xmlns:p14="http://schemas.microsoft.com/office/powerpoint/2010/main" val="19405822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3DB5C-9661-143F-6964-10264791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852391-B53B-1928-8883-9731FC96B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6600" dirty="0">
                <a:solidFill>
                  <a:srgbClr val="FF0000"/>
                </a:solidFill>
              </a:rPr>
              <a:t>Procesní záležitosti – </a:t>
            </a:r>
            <a:r>
              <a:rPr lang="cs-CZ" sz="6600" dirty="0" err="1">
                <a:solidFill>
                  <a:srgbClr val="FF0000"/>
                </a:solidFill>
              </a:rPr>
              <a:t>osř</a:t>
            </a:r>
            <a:r>
              <a:rPr lang="cs-CZ" sz="6600" dirty="0">
                <a:solidFill>
                  <a:srgbClr val="FF0000"/>
                </a:solidFill>
              </a:rPr>
              <a:t> apod</a:t>
            </a:r>
          </a:p>
        </p:txBody>
      </p:sp>
    </p:spTree>
    <p:extLst>
      <p:ext uri="{BB962C8B-B14F-4D97-AF65-F5344CB8AC3E}">
        <p14:creationId xmlns:p14="http://schemas.microsoft.com/office/powerpoint/2010/main" val="303925438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00B73-213B-10E6-7F53-C2B84134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Ještě pořád nejsme u soudu…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9F1DA-344C-36F7-6181-76D4741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předžalobní výzva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kam doručovat?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výzva k úhradě – dostatečně specifikovat !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dlužné nájemné, smluvní pokuta, úroky z prodlení, náklady na služby, náklady na právní zastoupení, náklady soudu, náklady exekutora, …</a:t>
            </a:r>
          </a:p>
          <a:p>
            <a:pPr marL="457200" lvl="1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dlužníci společní a nerozdílní: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manželé (§ 710 NOZ), více osob v nájemní smlouvě,</a:t>
            </a:r>
          </a:p>
        </p:txBody>
      </p:sp>
    </p:spTree>
    <p:extLst>
      <p:ext uri="{BB962C8B-B14F-4D97-AF65-F5344CB8AC3E}">
        <p14:creationId xmlns:p14="http://schemas.microsoft.com/office/powerpoint/2010/main" val="5361137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00B73-213B-10E6-7F53-C2B84134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Soud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9F1DA-344C-36F7-6181-76D4741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následně advokáti nebo soud</a:t>
            </a:r>
          </a:p>
          <a:p>
            <a:r>
              <a:rPr lang="cs-CZ" dirty="0">
                <a:solidFill>
                  <a:srgbClr val="164860"/>
                </a:solidFill>
              </a:rPr>
              <a:t>mimosoudní vymáhání ??</a:t>
            </a:r>
          </a:p>
          <a:p>
            <a:r>
              <a:rPr lang="cs-CZ" dirty="0">
                <a:solidFill>
                  <a:srgbClr val="164860"/>
                </a:solidFill>
              </a:rPr>
              <a:t>jiný způsob ?? (prodej pohledávky,…)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náklady advokáta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II. ÚS 3855/14</a:t>
            </a:r>
          </a:p>
          <a:p>
            <a:pPr lvl="2"/>
            <a:r>
              <a:rPr lang="cs-CZ" dirty="0">
                <a:solidFill>
                  <a:srgbClr val="164860"/>
                </a:solidFill>
              </a:rPr>
              <a:t>příslušné organizační složky – právní oddělení</a:t>
            </a:r>
          </a:p>
          <a:p>
            <a:pPr lvl="1"/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080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56676-026D-C497-05A6-C8F28C69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164860"/>
                </a:solidFill>
                <a:effectLst/>
                <a:latin typeface="Google Sans"/>
              </a:rPr>
              <a:t>Chybovati jest lidské, odpouštěti božské.</a:t>
            </a:r>
            <a:endParaRPr lang="cs-CZ" dirty="0">
              <a:solidFill>
                <a:srgbClr val="164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405196-46FC-3CC4-D9E6-75AB13293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odpuštění dluhu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Rada obce   </a:t>
            </a:r>
            <a:r>
              <a:rPr lang="cs-CZ" dirty="0" err="1">
                <a:solidFill>
                  <a:srgbClr val="164860"/>
                </a:solidFill>
              </a:rPr>
              <a:t>x</a:t>
            </a:r>
            <a:r>
              <a:rPr lang="cs-CZ" dirty="0">
                <a:solidFill>
                  <a:srgbClr val="164860"/>
                </a:solidFill>
              </a:rPr>
              <a:t>   Zastupitelstvo (20.001 Kč)</a:t>
            </a:r>
          </a:p>
          <a:p>
            <a:pPr lvl="1"/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co je ekonomicky výhodnější – péče řádného hospodáře</a:t>
            </a:r>
          </a:p>
          <a:p>
            <a:r>
              <a:rPr lang="cs-CZ" dirty="0">
                <a:solidFill>
                  <a:srgbClr val="164860"/>
                </a:solidFill>
              </a:rPr>
              <a:t>účelnost vymáhání, nedobytnost pohledávky</a:t>
            </a:r>
          </a:p>
          <a:p>
            <a:r>
              <a:rPr lang="cs-CZ" dirty="0">
                <a:solidFill>
                  <a:srgbClr val="164860"/>
                </a:solidFill>
              </a:rPr>
              <a:t>Milostivá léta</a:t>
            </a:r>
          </a:p>
        </p:txBody>
      </p:sp>
    </p:spTree>
    <p:extLst>
      <p:ext uri="{BB962C8B-B14F-4D97-AF65-F5344CB8AC3E}">
        <p14:creationId xmlns:p14="http://schemas.microsoft.com/office/powerpoint/2010/main" val="2056679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AAB4DB-44CE-A905-F992-CD7D34EA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Exekuční řízení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2F3051-0E3F-9E46-3E73-A2C2181DF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proporcionalita </a:t>
            </a:r>
          </a:p>
          <a:p>
            <a:r>
              <a:rPr lang="cs-CZ" dirty="0">
                <a:solidFill>
                  <a:srgbClr val="164860"/>
                </a:solidFill>
              </a:rPr>
              <a:t>informace pro exekutora (přeplatek na DPH, penzijní připojištění …)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notářský zápis s přímou vykonatelností – vystěhování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náklady exekutora? záloha</a:t>
            </a:r>
          </a:p>
        </p:txBody>
      </p:sp>
    </p:spTree>
    <p:extLst>
      <p:ext uri="{BB962C8B-B14F-4D97-AF65-F5344CB8AC3E}">
        <p14:creationId xmlns:p14="http://schemas.microsoft.com/office/powerpoint/2010/main" val="32057217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88E093-A730-ED86-68AE-23845F60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034EBE-5FED-EF45-B731-217F1AE5B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58819" cy="2170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164860"/>
                </a:solidFill>
              </a:rPr>
              <a:t>… máme zažalován dluh na nájemném, </a:t>
            </a:r>
          </a:p>
          <a:p>
            <a:pPr marL="0" indent="0">
              <a:buNone/>
            </a:pPr>
            <a:endParaRPr lang="cs-CZ" b="1" dirty="0">
              <a:solidFill>
                <a:srgbClr val="16486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16486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164860"/>
                </a:solidFill>
              </a:rPr>
              <a:t>				ale nájemník nám přesto v bytě bydlí … </a:t>
            </a:r>
          </a:p>
        </p:txBody>
      </p:sp>
    </p:spTree>
    <p:extLst>
      <p:ext uri="{BB962C8B-B14F-4D97-AF65-F5344CB8AC3E}">
        <p14:creationId xmlns:p14="http://schemas.microsoft.com/office/powerpoint/2010/main" val="31017779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CAC77D-C297-2BFC-3948-5516B710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Žaloba na vyklizení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A9BDB2-DFDD-FDE7-A2EA-27D15BF2C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jediná legální cesta</a:t>
            </a:r>
          </a:p>
          <a:p>
            <a:r>
              <a:rPr lang="cs-CZ" dirty="0">
                <a:solidFill>
                  <a:srgbClr val="164860"/>
                </a:solidFill>
              </a:rPr>
              <a:t>žaloba soudu a další soudní „kolečko“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v případě nevyklizení - exekuce</a:t>
            </a:r>
          </a:p>
        </p:txBody>
      </p:sp>
    </p:spTree>
    <p:extLst>
      <p:ext uri="{BB962C8B-B14F-4D97-AF65-F5344CB8AC3E}">
        <p14:creationId xmlns:p14="http://schemas.microsoft.com/office/powerpoint/2010/main" val="10377545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D414D-B139-1DC5-272B-04E271D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458C84-7570-3444-F477-51D09D0FE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9453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3600" b="1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0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977C4-368F-D60F-BAE2-27B64588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Obec a nájem / pacht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024FC4-2113-8C43-794C-6DBA196F2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ustanovení § 2201 zákona č. 89/2012 Sb., občanský zákoník a násl. </a:t>
            </a:r>
          </a:p>
          <a:p>
            <a:r>
              <a:rPr lang="cs-CZ" dirty="0">
                <a:solidFill>
                  <a:srgbClr val="164860"/>
                </a:solidFill>
              </a:rPr>
              <a:t>zákon o obcích (zejm. § 39 zákona o obcích)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b="0" i="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ařízení vlády č. 308/2015 Sb., o vymezení pojmů běžná údržba</a:t>
            </a:r>
          </a:p>
          <a:p>
            <a:pPr lvl="1"/>
            <a:r>
              <a:rPr lang="cs-CZ" dirty="0">
                <a:solidFill>
                  <a:srgbClr val="1648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novela od 1.1.2024</a:t>
            </a:r>
            <a:endParaRPr lang="cs-CZ" b="0" i="0" dirty="0">
              <a:solidFill>
                <a:srgbClr val="1648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0936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337A8D-1EAF-F220-F5C6-EAAFAE8B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682" y="466643"/>
            <a:ext cx="8597030" cy="1133557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1648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b="1" i="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Péče řádného hospodáře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3CF33A-6F76-43C7-8DEA-3202C9A554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Třetí část rozhovoru: Péče řádného hospodáře aneb Co byste jako členové  statutárního orgánu měli vědět - BL4U.CZ">
            <a:extLst>
              <a:ext uri="{FF2B5EF4-FFF2-40B4-BE49-F238E27FC236}">
                <a16:creationId xmlns:a16="http://schemas.microsoft.com/office/drawing/2014/main" id="{879DE90E-DFA4-AEBE-F95B-C6116931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06538"/>
            <a:ext cx="6705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4066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90" y="598871"/>
            <a:ext cx="10163354" cy="766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dirty="0">
                <a:solidFill>
                  <a:srgbClr val="164860"/>
                </a:solidFill>
                <a:cs typeface="Arial" panose="020B0604020202020204" pitchFamily="34" charset="0"/>
              </a:rPr>
              <a:t>Péče řádného hospodáře podle NOZ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81450" y="1365336"/>
            <a:ext cx="10069033" cy="37908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cs-CZ" sz="3300" b="0" i="0" dirty="0">
                <a:solidFill>
                  <a:srgbClr val="164860"/>
                </a:solidFill>
                <a:effectLst/>
                <a:latin typeface="+mn-lt"/>
              </a:rPr>
              <a:t>Zvláštní požadavek při výkonu funkce vztahující se ke správě majetku</a:t>
            </a:r>
          </a:p>
          <a:p>
            <a:pPr marL="342900" indent="-34290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cs-CZ" sz="3300" dirty="0">
                <a:solidFill>
                  <a:srgbClr val="164860"/>
                </a:solidFill>
                <a:latin typeface="+mn-lt"/>
              </a:rPr>
              <a:t>Vykonávat funkci </a:t>
            </a:r>
            <a:r>
              <a:rPr lang="cs-CZ" sz="3300" b="1" dirty="0">
                <a:solidFill>
                  <a:srgbClr val="164860"/>
                </a:solidFill>
                <a:latin typeface="+mn-lt"/>
              </a:rPr>
              <a:t>s nezbytnou loajalitou i s potřebnými znalostmi a pečlivostí </a:t>
            </a:r>
            <a:r>
              <a:rPr lang="cs-CZ" sz="3300" dirty="0">
                <a:solidFill>
                  <a:srgbClr val="164860"/>
                </a:solidFill>
                <a:latin typeface="+mn-lt"/>
              </a:rPr>
              <a:t>(§159)</a:t>
            </a:r>
          </a:p>
          <a:p>
            <a:pPr marL="342900" indent="-34290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cs-CZ" sz="3300" dirty="0">
                <a:solidFill>
                  <a:srgbClr val="164860"/>
                </a:solidFill>
                <a:latin typeface="+mn-lt"/>
              </a:rPr>
              <a:t> Loajalita – upřednostnění zájmů obce před vlastními zájmy</a:t>
            </a:r>
          </a:p>
          <a:p>
            <a:pPr marL="342900" indent="-34290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cs-CZ" sz="3300" dirty="0">
                <a:solidFill>
                  <a:srgbClr val="164860"/>
                </a:solidFill>
                <a:latin typeface="+mn-lt"/>
              </a:rPr>
              <a:t>Taková míra požadované péče, k nichž je vázána osoba spravující majetek</a:t>
            </a: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100" dirty="0">
              <a:solidFill>
                <a:srgbClr val="164860"/>
              </a:solidFill>
            </a:endParaRP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100" b="1" i="0" dirty="0">
              <a:solidFill>
                <a:srgbClr val="1648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6802779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E0824-FE6D-0420-3F44-1CC6EC7F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164860"/>
                </a:solidFill>
              </a:rPr>
              <a:t>Péče řádného hospodáře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2CD773-A5EE-E3A4-C0CB-CAAB6C393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792"/>
            <a:ext cx="10515600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§159 NOZ:  </a:t>
            </a:r>
            <a:b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</a:br>
            <a:b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</a:b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(1) Kdo přijme funkci člena voleného orgánu, zavazuje se, že ji bude vykonávat s </a:t>
            </a:r>
            <a:r>
              <a:rPr lang="cs-CZ" dirty="0">
                <a:solidFill>
                  <a:srgbClr val="BC572C"/>
                </a:solidFill>
                <a:effectLst/>
                <a:latin typeface="Calibri" panose="020F0502020204030204" pitchFamily="34" charset="0"/>
              </a:rPr>
              <a:t>nezbytnou loajalitou i s potřebnými znalostmi a pečlivostí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cs-CZ" b="1" u="sng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Má se za to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, že jedná nedbale, kdo není této péče řádného hospodáře schopen, ač to musel zjistit při přijetí funkce nebo při jejím výkonu, a nevyvodí z toho pro sebe důsledky.</a:t>
            </a:r>
          </a:p>
          <a:p>
            <a:pPr marL="0" indent="0">
              <a:buNone/>
            </a:pP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(3) Nenahradil-li člen voleného orgánu právnické osobě škodu, kterou jí způsobil porušením povinnosti při výkonu funkce, ačkoli byl povinen škodu nahradit, </a:t>
            </a:r>
            <a:r>
              <a:rPr lang="cs-CZ" dirty="0">
                <a:solidFill>
                  <a:srgbClr val="BC572C"/>
                </a:solidFill>
                <a:effectLst/>
                <a:latin typeface="Calibri" panose="020F0502020204030204" pitchFamily="34" charset="0"/>
              </a:rPr>
              <a:t>ručí věřiteli právnické osoby za její dluhy 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v rozsahu, v jakém škodu nenahradil, pokud se věřitel plnění na právnické osobě nemůže domoci.</a:t>
            </a:r>
          </a:p>
          <a:p>
            <a:pPr marL="0" indent="0">
              <a:buNone/>
            </a:pPr>
            <a:endParaRPr lang="cs-CZ" b="1" dirty="0">
              <a:solidFill>
                <a:srgbClr val="40404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§20 odst. 2 NOZ: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  </a:t>
            </a:r>
            <a:b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</a:br>
            <a:b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</a:b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„</a:t>
            </a:r>
            <a:r>
              <a:rPr lang="cs-CZ" dirty="0">
                <a:solidFill>
                  <a:srgbClr val="BC572C"/>
                </a:solidFill>
                <a:effectLst/>
                <a:latin typeface="Calibri" panose="020F0502020204030204" pitchFamily="34" charset="0"/>
              </a:rPr>
              <a:t>Právnické osoby veřejného práva 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podléhají zákonům, podle nichž byly zřízeny; ustanovení tohoto zákona se použijí jen tehdy, slučuje-li se to s právní povahou těchto osob.“</a:t>
            </a:r>
          </a:p>
          <a:p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člen představenstva odpovídá za řádn</a:t>
            </a:r>
            <a:r>
              <a:rPr lang="cs-CZ" dirty="0">
                <a:solidFill>
                  <a:srgbClr val="404040"/>
                </a:solidFill>
                <a:latin typeface="Calibri" panose="020F0502020204030204" pitchFamily="34" charset="0"/>
              </a:rPr>
              <a:t>ý 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(v souladu s požadavkem péče řádného hospodáře jsoucí) </a:t>
            </a:r>
            <a:r>
              <a:rPr lang="cs-CZ" b="1" u="sng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výkon funkce nikoliv za výsledek 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své činnosti (</a:t>
            </a:r>
            <a:r>
              <a:rPr lang="cs-CZ" dirty="0" err="1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sp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. zn. 29 Cdo2363/2011)</a:t>
            </a:r>
          </a:p>
          <a:p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teprve je-li zjištěno, že jednatel společnosti nevynaložil úsilí odpovídající hlediskům péče řádného hospodáře, lze zvažovat, zda je povinen společnosti nahradit újmu vzniklou v důsledku takového jednání. (29 Cdo5036/2015)</a:t>
            </a:r>
          </a:p>
          <a:p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důkazní břemeno o tom, že jednal s péčí řádného hospodáře, </a:t>
            </a:r>
            <a:r>
              <a:rPr lang="cs-CZ" b="1" u="sng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je tíží žalovaného 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cs-CZ" dirty="0" err="1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sp</a:t>
            </a:r>
            <a:r>
              <a:rPr lang="cs-CZ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. zn. 29 Cdo3542/2011)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489595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09238" y="325677"/>
            <a:ext cx="10225984" cy="1027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cs typeface="Arial" panose="020B0604020202020204" pitchFamily="34" charset="0"/>
              </a:rPr>
              <a:t>Péče řádného hospodáře dle soudní judikatury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09238" y="1966586"/>
            <a:ext cx="10481567" cy="3645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 algn="l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cs-CZ" sz="2000" b="0" i="0" dirty="0">
              <a:solidFill>
                <a:srgbClr val="164860"/>
              </a:solidFill>
              <a:effectLst/>
              <a:latin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i="0" u="none" strike="noStrike" dirty="0">
                <a:solidFill>
                  <a:srgbClr val="164860"/>
                </a:solidFill>
                <a:effectLst/>
                <a:latin typeface="+mn-lt"/>
              </a:rPr>
              <a:t>S péčí řádnéh</a:t>
            </a:r>
            <a:r>
              <a:rPr lang="cs-CZ" sz="2000" dirty="0">
                <a:solidFill>
                  <a:srgbClr val="164860"/>
                </a:solidFill>
                <a:latin typeface="+mn-lt"/>
              </a:rPr>
              <a:t>o hospodáře jedná ten, kdo činí právní jednání </a:t>
            </a:r>
            <a:r>
              <a:rPr lang="cs-CZ" sz="2000" b="1" dirty="0">
                <a:solidFill>
                  <a:srgbClr val="164860"/>
                </a:solidFill>
                <a:latin typeface="+mn-lt"/>
              </a:rPr>
              <a:t>odpovědně a svědomitě</a:t>
            </a:r>
            <a:r>
              <a:rPr lang="cs-CZ" sz="2000" dirty="0">
                <a:solidFill>
                  <a:srgbClr val="164860"/>
                </a:solidFill>
                <a:latin typeface="+mn-lt"/>
              </a:rPr>
              <a:t>, tak jako by pečoval o </a:t>
            </a:r>
            <a:r>
              <a:rPr lang="cs-CZ" sz="2000" b="1" dirty="0">
                <a:solidFill>
                  <a:srgbClr val="164860"/>
                </a:solidFill>
                <a:latin typeface="+mn-lt"/>
              </a:rPr>
              <a:t>svůj vlastní majetek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i="0" u="none" strike="noStrike" dirty="0">
                <a:solidFill>
                  <a:srgbClr val="164860"/>
                </a:solidFill>
                <a:effectLst/>
                <a:latin typeface="+mn-lt"/>
              </a:rPr>
              <a:t>Péče řádného hospodáře však nepředpokládá to, že </a:t>
            </a:r>
            <a:r>
              <a:rPr lang="cs-CZ" sz="2000" b="1" dirty="0">
                <a:solidFill>
                  <a:srgbClr val="164860"/>
                </a:solidFill>
                <a:latin typeface="+mn-lt"/>
              </a:rPr>
              <a:t>člen voleného orgánu bude mít sám veškeré potřebné znalosti,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i="0" u="none" strike="noStrike" dirty="0">
                <a:solidFill>
                  <a:srgbClr val="164860"/>
                </a:solidFill>
                <a:effectLst/>
                <a:latin typeface="+mn-lt"/>
              </a:rPr>
              <a:t>Předpokládá se, že člen volenéh</a:t>
            </a:r>
            <a:r>
              <a:rPr lang="cs-CZ" sz="2000" dirty="0">
                <a:solidFill>
                  <a:srgbClr val="164860"/>
                </a:solidFill>
                <a:latin typeface="+mn-lt"/>
              </a:rPr>
              <a:t>o orgánu dokáže </a:t>
            </a:r>
            <a:r>
              <a:rPr lang="cs-CZ" sz="2000" b="1" dirty="0">
                <a:solidFill>
                  <a:srgbClr val="164860"/>
                </a:solidFill>
                <a:latin typeface="+mn-lt"/>
              </a:rPr>
              <a:t>rozeznat hrozící hrozbu </a:t>
            </a:r>
            <a:r>
              <a:rPr lang="cs-CZ" sz="2000" dirty="0">
                <a:solidFill>
                  <a:srgbClr val="164860"/>
                </a:solidFill>
                <a:latin typeface="+mn-lt"/>
              </a:rPr>
              <a:t>a přijmout takové kroky, aby hrozbě zabránil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64860"/>
                </a:solidFill>
                <a:latin typeface="+mn-lt"/>
              </a:rPr>
              <a:t>dokáže rozeznat ve kterých oblastech je potřebná odborná pomoc a zajistit spolupráci jiné </a:t>
            </a:r>
            <a:r>
              <a:rPr lang="cs-CZ" sz="2000" b="1" dirty="0">
                <a:solidFill>
                  <a:srgbClr val="164860"/>
                </a:solidFill>
                <a:latin typeface="+mn-lt"/>
              </a:rPr>
              <a:t>potřebné kvalifikované osoby</a:t>
            </a:r>
          </a:p>
        </p:txBody>
      </p:sp>
    </p:spTree>
    <p:extLst>
      <p:ext uri="{BB962C8B-B14F-4D97-AF65-F5344CB8AC3E}">
        <p14:creationId xmlns:p14="http://schemas.microsoft.com/office/powerpoint/2010/main" val="1292684374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90" y="633422"/>
            <a:ext cx="8747913" cy="103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majetek obce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34290" y="1903955"/>
            <a:ext cx="9803219" cy="34253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endParaRPr lang="cs-CZ" sz="16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Majetek obce musí být využíván účelně v souladu jejími zájmy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Obec (pracovníci obce) je povinná zachovávat a </a:t>
            </a: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rozvíjet svůj majetek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Povinnost obce chránit svůj majetek před </a:t>
            </a: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zničením, poškozením, odcizením či zneužitím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Orgány obce, které se starají o majetek </a:t>
            </a:r>
            <a:r>
              <a:rPr lang="cs-CZ" sz="2000" dirty="0">
                <a:solidFill>
                  <a:srgbClr val="164860"/>
                </a:solidFill>
                <a:latin typeface="Trebuchet MS" panose="020B0703020202090204" pitchFamily="34" charset="0"/>
              </a:rPr>
              <a:t>obce</a:t>
            </a: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, nejsou vlastníky toho majetku</a:t>
            </a:r>
          </a:p>
          <a:p>
            <a:pPr algn="l">
              <a:lnSpc>
                <a:spcPct val="210000"/>
              </a:lnSpc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	--&gt; </a:t>
            </a: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jsou pouhými správci majetku</a:t>
            </a:r>
            <a:endParaRPr lang="cs-CZ" sz="1600" dirty="0">
              <a:solidFill>
                <a:srgbClr val="164860"/>
              </a:solidFill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700" dirty="0">
              <a:solidFill>
                <a:srgbClr val="164860"/>
              </a:solidFill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700" b="1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55336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9697AF-7848-6936-0D40-2FBCAA75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6822"/>
            <a:ext cx="10515600" cy="5300141"/>
          </a:xfrm>
        </p:spPr>
        <p:txBody>
          <a:bodyPr/>
          <a:lstStyle/>
          <a:p>
            <a:pPr marL="0" indent="0" algn="l">
              <a:buNone/>
            </a:pPr>
            <a:r>
              <a:rPr lang="cs-CZ" sz="32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Hospodaření obce</a:t>
            </a:r>
          </a:p>
          <a:p>
            <a:pPr marL="0" indent="0" algn="just">
              <a:buNone/>
            </a:pPr>
            <a:r>
              <a:rPr lang="cs-CZ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38</a:t>
            </a:r>
          </a:p>
          <a:p>
            <a:pPr marL="0" indent="0" algn="just">
              <a:buNone/>
            </a:pP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Majetek obce musí být využíván </a:t>
            </a:r>
            <a:r>
              <a:rPr lang="cs-CZ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účelně a hospodárně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souladu s jejími zájmy a úkoly vyplývajícími ze zákonem vymezené působnosti. Obec je </a:t>
            </a:r>
            <a:r>
              <a:rPr lang="cs-CZ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povinna pečovat o zachování a rozvoj svého majetku.</a:t>
            </a:r>
            <a:r>
              <a:rPr lang="cs-CZ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Porušením povinností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stanovených ve větě první a druhé </a:t>
            </a:r>
            <a:r>
              <a:rPr lang="cs-CZ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není takové nakládání s majetkem obce, které sleduje jiný důležitý zájem obce, který je řádně </a:t>
            </a:r>
            <a:r>
              <a:rPr lang="cs-CZ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odůvodněn.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06464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30ADD-52BB-4C34-24BC-F149CC63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436936-EBE8-4A27-C36E-E83D9C596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(6)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Obec je povinna chránit svůj majetek před neoprávněnými zásahy a včas </a:t>
            </a:r>
            <a:r>
              <a:rPr lang="cs-CZ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uplatňovat právo na náhradu škody a právo na vydání bezdůvodného obohacení.</a:t>
            </a:r>
          </a:p>
          <a:p>
            <a:pPr algn="just"/>
            <a:endParaRPr lang="cs-CZ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(7)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Obec je povinna trvale sledovat, zda dlužníci včas a řádně plní své závazky, a </a:t>
            </a:r>
            <a:r>
              <a:rPr lang="cs-CZ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zabezpečit, aby nedošlo k promlčení nebo zániku z nich vyplývajících práv.</a:t>
            </a:r>
          </a:p>
          <a:p>
            <a:pPr marL="0" indent="0">
              <a:buNone/>
            </a:pP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61449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90" y="257948"/>
            <a:ext cx="10150828" cy="944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Občanskoprávní odpovědnost zastupitelů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1009863" y="1915901"/>
            <a:ext cx="9875255" cy="3407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Členové zastupitelstva jsou za výkon funkce odpovědni především občanům obce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Jsou odpovědni za výkon své funkce a za plnění povinností, které z funkce vyplývají 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Soukromoprávní majetková odpovědnost za škody způsobené porušením povinností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Odpovědnost se řídí Zákoníkem práce	</a:t>
            </a:r>
          </a:p>
          <a:p>
            <a:pPr algn="l">
              <a:lnSpc>
                <a:spcPct val="210000"/>
              </a:lnSpc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	- obec – zaměstnavatel</a:t>
            </a:r>
          </a:p>
          <a:p>
            <a:pPr algn="l">
              <a:lnSpc>
                <a:spcPct val="210000"/>
              </a:lnSpc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	- zastupitelé - zaměstnanci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endParaRPr lang="cs-CZ" sz="18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51764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89" y="207845"/>
            <a:ext cx="10501558" cy="1069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Občanskoprávní odpovědnost zastupitelů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34289" y="1903955"/>
            <a:ext cx="10413875" cy="3256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Poškozená obec prokáže, že jednání, kterého se dopustil například její starosta, bylo porušením povinnost jednat s péč</a:t>
            </a: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í řádného hospodáře</a:t>
            </a:r>
          </a:p>
          <a:p>
            <a:pPr algn="l">
              <a:lnSpc>
                <a:spcPct val="150000"/>
              </a:lnSpc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	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  <a:sym typeface="Wingdings" pitchFamily="2" charset="2"/>
              </a:rPr>
              <a:t> sám starosta musí </a:t>
            </a:r>
            <a:r>
              <a:rPr lang="cs-CZ" sz="1800" b="1" i="0" dirty="0">
                <a:solidFill>
                  <a:srgbClr val="164860"/>
                </a:solidFill>
                <a:effectLst/>
                <a:latin typeface="Trebuchet MS" panose="020B0703020202090204" pitchFamily="34" charset="0"/>
                <a:sym typeface="Wingdings" pitchFamily="2" charset="2"/>
              </a:rPr>
              <a:t>vyvrátit to, že jednal nedbale v rozporu s péči řádnéh</a:t>
            </a: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o 	</a:t>
            </a:r>
            <a:r>
              <a:rPr lang="cs-CZ" sz="1800" b="1" dirty="0" err="1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hospoře</a:t>
            </a:r>
            <a:endParaRPr lang="cs-CZ" sz="1800" b="1" dirty="0">
              <a:solidFill>
                <a:srgbClr val="164860"/>
              </a:solidFill>
              <a:latin typeface="Trebuchet MS" panose="020B0703020202090204" pitchFamily="34" charset="0"/>
              <a:sym typeface="Wingdings" pitchFamily="2" charset="2"/>
            </a:endParaRPr>
          </a:p>
          <a:p>
            <a:pPr algn="l">
              <a:lnSpc>
                <a:spcPct val="150000"/>
              </a:lnSpc>
            </a:pPr>
            <a:endParaRPr lang="cs-CZ" sz="1800" b="1" dirty="0">
              <a:solidFill>
                <a:srgbClr val="164860"/>
              </a:solidFill>
              <a:latin typeface="Trebuchet MS" panose="020B0703020202090204" pitchFamily="34" charset="0"/>
              <a:sym typeface="Wingdings" pitchFamily="2" charset="2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Zastupitelé (ti, co hlasovali v daném případě pro) jsou vždy </a:t>
            </a: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odpovědní solidárně do plné výše škod</a:t>
            </a: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§"/>
            </a:pPr>
            <a:endParaRPr lang="cs-CZ" sz="1800" b="1" dirty="0">
              <a:solidFill>
                <a:srgbClr val="164860"/>
              </a:solidFill>
              <a:latin typeface="Trebuchet MS" panose="020B0703020202090204" pitchFamily="34" charset="0"/>
              <a:sym typeface="Wingdings" pitchFamily="2" charset="2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Tajné hlasování??</a:t>
            </a:r>
          </a:p>
        </p:txBody>
      </p:sp>
    </p:spTree>
    <p:extLst>
      <p:ext uri="{BB962C8B-B14F-4D97-AF65-F5344CB8AC3E}">
        <p14:creationId xmlns:p14="http://schemas.microsoft.com/office/powerpoint/2010/main" val="4265115273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89" y="520995"/>
            <a:ext cx="9637261" cy="831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Odpovědnost za škodu dle zákoníku práce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997337" y="1535604"/>
            <a:ext cx="9825151" cy="34372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Zaviněno nedbalostně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:</a:t>
            </a:r>
          </a:p>
          <a:p>
            <a:pPr algn="l">
              <a:lnSpc>
                <a:spcPct val="210000"/>
              </a:lnSpc>
            </a:pPr>
            <a:r>
              <a:rPr lang="cs-CZ" sz="2000" dirty="0">
                <a:solidFill>
                  <a:srgbClr val="164860"/>
                </a:solidFill>
                <a:latin typeface="Trebuchet MS" panose="020B0703020202090204" pitchFamily="34" charset="0"/>
              </a:rPr>
              <a:t>	- výše náhrady škody je limitovaná čtyřapůlnásobkem průměrného 		měsíčního výdělku zastupitele před porušením povinnosti</a:t>
            </a:r>
          </a:p>
          <a:p>
            <a:pPr marL="285750" indent="-28575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Zaviněno úmyslně nebo v opilosti:</a:t>
            </a:r>
          </a:p>
          <a:p>
            <a:pPr algn="l">
              <a:lnSpc>
                <a:spcPct val="210000"/>
              </a:lnSpc>
            </a:pPr>
            <a:r>
              <a:rPr lang="cs-CZ" sz="2000" dirty="0">
                <a:solidFill>
                  <a:srgbClr val="164860"/>
                </a:solidFill>
                <a:latin typeface="Trebuchet MS" panose="020B0703020202090204" pitchFamily="34" charset="0"/>
              </a:rPr>
              <a:t>	- výše náhrady škody není limitovaná</a:t>
            </a:r>
            <a:endParaRPr lang="cs-CZ" sz="20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marL="742950" lvl="1" indent="-285750">
              <a:lnSpc>
                <a:spcPct val="210000"/>
              </a:lnSpc>
              <a:buFont typeface="Wingdings" pitchFamily="2" charset="2"/>
              <a:buChar char="§"/>
            </a:pPr>
            <a:endParaRPr lang="cs-CZ" sz="3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3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300" b="1" dirty="0">
              <a:solidFill>
                <a:srgbClr val="164860"/>
              </a:solidFill>
              <a:latin typeface="Trebuchet MS" panose="020B070302020209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824805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54335-6846-8172-1212-5E30AB94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Teorie X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7586B5-C39B-FDF4-A684-B49C4C03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Teorie: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Znaky: úplatnost, dočasnost, účel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Předmět nájmu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…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Praxe:</a:t>
            </a:r>
          </a:p>
          <a:p>
            <a:pPr lvl="1"/>
            <a:r>
              <a:rPr lang="cs-CZ" b="1" dirty="0">
                <a:solidFill>
                  <a:srgbClr val="164860"/>
                </a:solidFill>
              </a:rPr>
              <a:t>Pronajímatel „A“ uzavírá nájemní smlouvu s nájemcem „B“ k bytu č. X na adrese MN. Dne YZ. Podpis…</a:t>
            </a:r>
          </a:p>
        </p:txBody>
      </p:sp>
    </p:spTree>
    <p:extLst>
      <p:ext uri="{BB962C8B-B14F-4D97-AF65-F5344CB8AC3E}">
        <p14:creationId xmlns:p14="http://schemas.microsoft.com/office/powerpoint/2010/main" val="75065492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89" y="571499"/>
            <a:ext cx="9612209" cy="743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Trestněprávní odpovědnost zastupitelů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34290" y="2048097"/>
            <a:ext cx="10063146" cy="26742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2400" dirty="0">
                <a:solidFill>
                  <a:srgbClr val="164860"/>
                </a:solidFill>
                <a:latin typeface="Trebuchet MS" panose="020B0703020202090204" pitchFamily="34" charset="0"/>
              </a:rPr>
              <a:t>Zastupitelé nemají imunitu </a:t>
            </a:r>
            <a:r>
              <a:rPr lang="cs-CZ" sz="2400" b="1" dirty="0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 lze je stíhat i v průběhu funkčního období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endParaRPr lang="cs-CZ" sz="2400" b="1" dirty="0">
              <a:solidFill>
                <a:srgbClr val="164860"/>
              </a:solidFill>
              <a:latin typeface="Trebuchet MS" panose="020B0703020202090204" pitchFamily="34" charset="0"/>
              <a:sym typeface="Wingdings" pitchFamily="2" charset="2"/>
            </a:endParaRP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24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  <a:sym typeface="Wingdings" pitchFamily="2" charset="2"/>
              </a:rPr>
              <a:t>Všichni členové</a:t>
            </a:r>
            <a:r>
              <a:rPr lang="cs-CZ" sz="2400" dirty="0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, kteří hlasovali pro usnesení, které vedlo k protiprávnímu jednání, </a:t>
            </a:r>
            <a:r>
              <a:rPr lang="cs-CZ" sz="2400" b="1" dirty="0">
                <a:solidFill>
                  <a:srgbClr val="164860"/>
                </a:solidFill>
                <a:latin typeface="Trebuchet MS" panose="020B0703020202090204" pitchFamily="34" charset="0"/>
                <a:sym typeface="Wingdings" pitchFamily="2" charset="2"/>
              </a:rPr>
              <a:t>jsou trestně odpovědní</a:t>
            </a:r>
            <a:endParaRPr lang="cs-CZ" sz="2400" b="1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49911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90" y="489097"/>
            <a:ext cx="10050620" cy="838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jaké trestné činy je možné zastupitele stíhat?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34290" y="1741118"/>
            <a:ext cx="10723420" cy="3700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b="1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Jakékoliv činy s obecným subjektem</a:t>
            </a:r>
          </a:p>
          <a:p>
            <a:pPr algn="l">
              <a:lnSpc>
                <a:spcPct val="150000"/>
              </a:lnSpc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	- například podvod nebo zpronevěra</a:t>
            </a:r>
          </a:p>
          <a:p>
            <a:pPr algn="l">
              <a:lnSpc>
                <a:spcPct val="150000"/>
              </a:lnSpc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	- zastupitelé zde vystupují jako každá jiná fyzická osoba</a:t>
            </a:r>
          </a:p>
          <a:p>
            <a:pPr algn="l">
              <a:lnSpc>
                <a:spcPct val="150000"/>
              </a:lnSpc>
            </a:pPr>
            <a:endParaRPr lang="cs-CZ" sz="1800" dirty="0">
              <a:solidFill>
                <a:srgbClr val="164860"/>
              </a:solidFill>
              <a:latin typeface="Trebuchet MS" panose="020B070302020209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b="1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Jakékoliv činy se speciálním subjektem</a:t>
            </a:r>
          </a:p>
          <a:p>
            <a:pPr algn="l">
              <a:lnSpc>
                <a:spcPct val="150000"/>
              </a:lnSpc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	- trestné činy, kdy zastupitelé vystupují jako úřední osoby</a:t>
            </a:r>
          </a:p>
          <a:p>
            <a:pPr algn="l">
              <a:lnSpc>
                <a:spcPct val="150000"/>
              </a:lnSpc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	 </a:t>
            </a: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- například zneužití pravomoci úřední osoby</a:t>
            </a:r>
          </a:p>
          <a:p>
            <a:pPr lvl="1">
              <a:lnSpc>
                <a:spcPct val="150000"/>
              </a:lnSpc>
            </a:pPr>
            <a:endParaRPr lang="cs-CZ" sz="3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endParaRPr lang="cs-CZ" sz="300" dirty="0">
              <a:solidFill>
                <a:srgbClr val="164860"/>
              </a:solidFill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endParaRPr lang="cs-CZ" sz="3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algn="l">
              <a:lnSpc>
                <a:spcPct val="210000"/>
              </a:lnSpc>
            </a:pPr>
            <a:endParaRPr lang="cs-CZ" sz="20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45577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89" y="489097"/>
            <a:ext cx="9649787" cy="801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jaké trestné činy je možné zastupitele stíhat?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34289" y="1853852"/>
            <a:ext cx="10897729" cy="314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Zastupitelé nemají </a:t>
            </a: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imunitu a je teoreticky možné je trestně stíhat i za:</a:t>
            </a:r>
          </a:p>
          <a:p>
            <a:pPr algn="l">
              <a:lnSpc>
                <a:spcPct val="160000"/>
              </a:lnSpc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	a) </a:t>
            </a:r>
            <a:r>
              <a:rPr lang="cs-CZ" sz="1800" b="1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vlastní hlasování</a:t>
            </a:r>
          </a:p>
          <a:p>
            <a:pPr algn="l">
              <a:lnSpc>
                <a:spcPct val="160000"/>
              </a:lnSpc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	b) </a:t>
            </a: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projevy při jednání zastupitelstva</a:t>
            </a:r>
          </a:p>
          <a:p>
            <a:pPr algn="l">
              <a:lnSpc>
                <a:spcPct val="160000"/>
              </a:lnSpc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		- pomluva, podněcování k trestnému činu, projev sympatií k hnutí směřujícímu k potlačení práv a svobod člověka, popírání, zpochybňování, schvalování a ospravedlňování genocidy</a:t>
            </a:r>
          </a:p>
          <a:p>
            <a:pPr marL="628650" lvl="1" indent="-171450">
              <a:lnSpc>
                <a:spcPct val="160000"/>
              </a:lnSpc>
              <a:buFont typeface="Wingdings" pitchFamily="2" charset="2"/>
              <a:buChar char="§"/>
            </a:pPr>
            <a:endParaRPr lang="cs-CZ" sz="4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160000"/>
              </a:lnSpc>
              <a:buFont typeface="Wingdings" pitchFamily="2" charset="2"/>
              <a:buChar char="§"/>
            </a:pPr>
            <a:endParaRPr lang="cs-CZ" sz="400" dirty="0">
              <a:solidFill>
                <a:srgbClr val="164860"/>
              </a:solidFill>
              <a:latin typeface="Trebuchet MS" panose="020B0703020202090204" pitchFamily="34" charset="0"/>
            </a:endParaRPr>
          </a:p>
          <a:p>
            <a:pPr marL="800100" lvl="1" indent="-342900">
              <a:lnSpc>
                <a:spcPct val="160000"/>
              </a:lnSpc>
              <a:buFont typeface="Wingdings" pitchFamily="2" charset="2"/>
              <a:buChar char="§"/>
            </a:pPr>
            <a:endParaRPr lang="cs-CZ" sz="4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algn="l">
              <a:lnSpc>
                <a:spcPct val="210000"/>
              </a:lnSpc>
            </a:pPr>
            <a:endParaRPr lang="cs-CZ" sz="20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93519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90" y="348253"/>
            <a:ext cx="10589239" cy="935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 z praxe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34290" y="2154477"/>
            <a:ext cx="10153450" cy="3683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Nejvyšší soud 5 </a:t>
            </a:r>
            <a:r>
              <a:rPr lang="cs-CZ" sz="1800" dirty="0" err="1">
                <a:solidFill>
                  <a:srgbClr val="164860"/>
                </a:solidFill>
                <a:latin typeface="Trebuchet MS" panose="020B0703020202090204" pitchFamily="34" charset="0"/>
              </a:rPr>
              <a:t>Tdo</a:t>
            </a: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 827/2012 – město Liberec</a:t>
            </a:r>
          </a:p>
          <a:p>
            <a:pPr marL="342900" indent="-34290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Členové zastupitelstva rozhodli na zasedání o schválení prodeje nemovitosti obce za podstatně nižší cenu, než jaká byla v daném místě v daném čase dosažitelná</a:t>
            </a:r>
          </a:p>
          <a:p>
            <a:pPr marL="342900" indent="-34290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Část členů upozornila na to, že cena je příliš nízká</a:t>
            </a:r>
          </a:p>
          <a:p>
            <a:pPr marL="342900" indent="-34290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V takovém jednání je možné spatřovat porušení povinnosti při opatrování nebo správě cizího majetku</a:t>
            </a:r>
          </a:p>
          <a:p>
            <a:pPr marL="342900" indent="-34290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Možné dovodit zavinění z hrubé nedbalosti</a:t>
            </a:r>
          </a:p>
          <a:p>
            <a:pPr marL="342900" indent="-34290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cs-CZ" sz="1800" b="1" dirty="0">
                <a:solidFill>
                  <a:srgbClr val="164860"/>
                </a:solidFill>
                <a:latin typeface="Trebuchet MS" panose="020B0703020202090204" pitchFamily="34" charset="0"/>
              </a:rPr>
              <a:t>Trestní odpovědnost můžou nést všichni členové zastupitelstva, kteří hlasovali pro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endParaRPr lang="cs-CZ" sz="18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66247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10ACD96-0E4A-E4B9-5C11-69BF9E4A1D76}"/>
              </a:ext>
            </a:extLst>
          </p:cNvPr>
          <p:cNvSpPr txBox="1">
            <a:spLocks/>
          </p:cNvSpPr>
          <p:nvPr/>
        </p:nvSpPr>
        <p:spPr>
          <a:xfrm>
            <a:off x="734290" y="571499"/>
            <a:ext cx="9173798" cy="756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Rozhodnutí Nejvyššího soudu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B06E652-AFBE-9F15-24B4-DE9F838EAA20}"/>
              </a:ext>
            </a:extLst>
          </p:cNvPr>
          <p:cNvSpPr txBox="1">
            <a:spLocks/>
          </p:cNvSpPr>
          <p:nvPr/>
        </p:nvSpPr>
        <p:spPr>
          <a:xfrm>
            <a:off x="734290" y="1532252"/>
            <a:ext cx="9633097" cy="3753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itchFamily="2" charset="2"/>
              <a:buChar char="§"/>
            </a:pPr>
            <a:endParaRPr lang="cs-CZ" sz="1800" b="0" i="0" dirty="0">
              <a:solidFill>
                <a:srgbClr val="164860"/>
              </a:solidFill>
              <a:effectLst/>
              <a:latin typeface="Trebuchet MS" panose="020B070302020209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5 </a:t>
            </a:r>
            <a:r>
              <a:rPr lang="cs-CZ" sz="1800" b="0" i="0" dirty="0" err="1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Tdo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 848/2010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dirty="0">
                <a:solidFill>
                  <a:srgbClr val="164860"/>
                </a:solidFill>
                <a:latin typeface="Trebuchet MS" panose="020B0703020202090204" pitchFamily="34" charset="0"/>
              </a:rPr>
              <a:t>Obvinění byli uznáni vinnou za zneužívání pravomoci veřejného činitele a za porušení povinnosti při správě cizího majetku, kdy o</a:t>
            </a:r>
            <a:r>
              <a:rPr lang="cs-CZ" sz="180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bviněná jako místostarostka požádala advokáta o vypracování dohody o narovnání</a:t>
            </a:r>
          </a:p>
          <a:p>
            <a:pPr marL="342900" indent="-3429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800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NS: „</a:t>
            </a:r>
            <a:r>
              <a:rPr lang="cs-CZ" sz="1800" b="1" i="0" dirty="0">
                <a:solidFill>
                  <a:srgbClr val="164860"/>
                </a:solidFill>
                <a:effectLst/>
                <a:latin typeface="Trebuchet MS" panose="020B0703020202090204" pitchFamily="34" charset="0"/>
              </a:rPr>
              <a:t>Jestliže se laické osoby spolehnou na informace advokáta, jako osoby práva znalé, aniž by měli věrohodné signály, z nichž by mohli dovodit nesprávnost takových informací, nelze u nich zpravidla dovodit úmyslné zavinění ve vztahu ke vzniku tvrzené škody na základě jejich jednání v právním smyslu“</a:t>
            </a:r>
          </a:p>
        </p:txBody>
      </p:sp>
    </p:spTree>
    <p:extLst>
      <p:ext uri="{BB962C8B-B14F-4D97-AF65-F5344CB8AC3E}">
        <p14:creationId xmlns:p14="http://schemas.microsoft.com/office/powerpoint/2010/main" val="3677995570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EC76999-49BE-C5F1-EBA3-39F4272E111E}"/>
              </a:ext>
            </a:extLst>
          </p:cNvPr>
          <p:cNvSpPr txBox="1">
            <a:spLocks/>
          </p:cNvSpPr>
          <p:nvPr/>
        </p:nvSpPr>
        <p:spPr>
          <a:xfrm>
            <a:off x="734290" y="571500"/>
            <a:ext cx="4170219" cy="421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TČ – zneužití pravomoci úřední osoby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064F7A5-3F61-155A-8824-08C1F4451D36}"/>
              </a:ext>
            </a:extLst>
          </p:cNvPr>
          <p:cNvSpPr txBox="1">
            <a:spLocks/>
          </p:cNvSpPr>
          <p:nvPr/>
        </p:nvSpPr>
        <p:spPr>
          <a:xfrm>
            <a:off x="734290" y="993054"/>
            <a:ext cx="9781311" cy="34343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Úřední osoba </a:t>
            </a: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(každý zastupitel</a:t>
            </a: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), která v úmyslu způsobit jinému škodu nebo jinou závažnou újmu anebo patřit sobě nebo jinému neoprávněný prospěch:</a:t>
            </a:r>
          </a:p>
          <a:p>
            <a:pPr algn="l">
              <a:lnSpc>
                <a:spcPct val="210000"/>
              </a:lnSpc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	</a:t>
            </a: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a) vykonává svou pravomoc způsobem odporujícím jinému právnímu předpisu</a:t>
            </a:r>
          </a:p>
          <a:p>
            <a:pPr algn="l">
              <a:lnSpc>
                <a:spcPct val="210000"/>
              </a:lnSpc>
            </a:pP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	b) překročí svou pravomoc</a:t>
            </a:r>
          </a:p>
          <a:p>
            <a:pPr algn="l">
              <a:lnSpc>
                <a:spcPct val="210000"/>
              </a:lnSpc>
            </a:pP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	c) nesplní povinnost vyplývající z její povinnosti</a:t>
            </a:r>
          </a:p>
          <a:p>
            <a:pPr marL="285750" indent="-28575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Musí zde být úmysl</a:t>
            </a:r>
          </a:p>
          <a:p>
            <a:pPr marL="285750" indent="-28575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Sankce: odnětí svobody v rozmezí 1 – 5 let anebo zákaz činnosti</a:t>
            </a: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100" dirty="0">
              <a:solidFill>
                <a:srgbClr val="16486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3653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EC76999-49BE-C5F1-EBA3-39F4272E111E}"/>
              </a:ext>
            </a:extLst>
          </p:cNvPr>
          <p:cNvSpPr txBox="1">
            <a:spLocks/>
          </p:cNvSpPr>
          <p:nvPr/>
        </p:nvSpPr>
        <p:spPr>
          <a:xfrm>
            <a:off x="734290" y="446567"/>
            <a:ext cx="4560724" cy="5464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TČ – porušení povinnost při správě cizího majetku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064F7A5-3F61-155A-8824-08C1F4451D36}"/>
              </a:ext>
            </a:extLst>
          </p:cNvPr>
          <p:cNvSpPr txBox="1">
            <a:spLocks/>
          </p:cNvSpPr>
          <p:nvPr/>
        </p:nvSpPr>
        <p:spPr>
          <a:xfrm>
            <a:off x="734290" y="993054"/>
            <a:ext cx="9781311" cy="34343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endParaRPr lang="cs-CZ" sz="1600" dirty="0">
              <a:solidFill>
                <a:srgbClr val="164860"/>
              </a:solidFill>
              <a:latin typeface="Trebuchet MS" panose="020B0703020202090204" pitchFamily="34" charset="0"/>
            </a:endParaRP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Uzavření nevýhodné smlouvy nebo prodeje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A) Při porušení povinnosti, která je člověku uložena zákonem anebo převzata smlouvou, spravovat cizí majetek. Při porušení této povinnost došlo ke vzniku nikoli malé škody (více než 25 000 Kč)</a:t>
            </a:r>
          </a:p>
          <a:p>
            <a:pPr algn="l">
              <a:lnSpc>
                <a:spcPct val="210000"/>
              </a:lnSpc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	- Sankce: odnětí svobody až na dvě léta anebo zákaz činnosti</a:t>
            </a:r>
          </a:p>
          <a:p>
            <a:pPr marL="285750" indent="-28575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B) Porušení důležité povinnosti, která je člověku uložena zákonem anebo převzata smlouvou, opatrovat a spravovat cizí majetek z hrubé nedbalosti. Porušením vznikla značná škoda (500 000 Kč)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endParaRPr lang="cs-CZ" sz="1600" dirty="0">
              <a:solidFill>
                <a:srgbClr val="16486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144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EC76999-49BE-C5F1-EBA3-39F4272E111E}"/>
              </a:ext>
            </a:extLst>
          </p:cNvPr>
          <p:cNvSpPr txBox="1">
            <a:spLocks/>
          </p:cNvSpPr>
          <p:nvPr/>
        </p:nvSpPr>
        <p:spPr>
          <a:xfrm>
            <a:off x="734289" y="435935"/>
            <a:ext cx="5071087" cy="5571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rgbClr val="16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Praxe – analýza nejvyššího státního zastupitelství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064F7A5-3F61-155A-8824-08C1F4451D36}"/>
              </a:ext>
            </a:extLst>
          </p:cNvPr>
          <p:cNvSpPr txBox="1">
            <a:spLocks/>
          </p:cNvSpPr>
          <p:nvPr/>
        </p:nvSpPr>
        <p:spPr>
          <a:xfrm>
            <a:off x="734289" y="1224857"/>
            <a:ext cx="10079022" cy="36852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Analýza vychází především z rozhodnutí Nejvyššího soudu – v rámci dovolání řešil ty nejkontroverznější právní otázky</a:t>
            </a:r>
          </a:p>
          <a:p>
            <a:pPr marL="342900" indent="-34290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Většinou se jedná o majetkovou odpovědnost</a:t>
            </a:r>
          </a:p>
          <a:p>
            <a:pPr algn="l">
              <a:lnSpc>
                <a:spcPct val="210000"/>
              </a:lnSpc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	- zadávání veřejných zakázek</a:t>
            </a:r>
          </a:p>
          <a:p>
            <a:pPr marL="285750" indent="-28575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Méně často se jednalo o trestní odpovědnost </a:t>
            </a:r>
            <a:r>
              <a:rPr lang="cs-CZ" sz="1600" b="1" dirty="0">
                <a:solidFill>
                  <a:srgbClr val="164860"/>
                </a:solidFill>
                <a:latin typeface="Trebuchet MS" panose="020B0703020202090204" pitchFamily="34" charset="0"/>
              </a:rPr>
              <a:t>při obcházení právních předpisů</a:t>
            </a:r>
          </a:p>
          <a:p>
            <a:pPr marL="285750" indent="-285750" algn="l">
              <a:lnSpc>
                <a:spcPct val="21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164860"/>
                </a:solidFill>
                <a:latin typeface="Trebuchet MS" panose="020B0703020202090204" pitchFamily="34" charset="0"/>
              </a:rPr>
              <a:t>Analýza připomíná, že Nejvyšší soud soud nevylučuje trestní odpovědnost jednotlivých členů kolektivního orgánu</a:t>
            </a:r>
          </a:p>
          <a:p>
            <a:pPr marL="800100" lvl="1" indent="-342900">
              <a:lnSpc>
                <a:spcPct val="210000"/>
              </a:lnSpc>
              <a:buFont typeface="Wingdings" pitchFamily="2" charset="2"/>
              <a:buChar char="§"/>
            </a:pPr>
            <a:endParaRPr lang="cs-CZ" sz="100" dirty="0">
              <a:solidFill>
                <a:srgbClr val="16486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0312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3600" b="1" i="0" dirty="0">
                <a:solidFill>
                  <a:srgbClr val="164860"/>
                </a:solidFill>
                <a:effectLst/>
              </a:rPr>
              <a:t>Další a </a:t>
            </a:r>
            <a:r>
              <a:rPr lang="cs-CZ" sz="3600" b="1" dirty="0">
                <a:solidFill>
                  <a:srgbClr val="164860"/>
                </a:solidFill>
              </a:rPr>
              <a:t>z</a:t>
            </a:r>
            <a:r>
              <a:rPr lang="cs-CZ" sz="3600" b="1" i="0" dirty="0">
                <a:solidFill>
                  <a:srgbClr val="164860"/>
                </a:solidFill>
                <a:effectLst/>
              </a:rPr>
              <a:t>ávěr</a:t>
            </a:r>
            <a:endParaRPr lang="cs-CZ" sz="1800" b="1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3572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DF5AC2-D571-8D08-0E55-F839240F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365125"/>
            <a:ext cx="10777603" cy="1325563"/>
          </a:xfrm>
        </p:spPr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Specifické způsoby nakládání s nemovitostmi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E02D82-F492-1C18-D476-6A86375F4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veřejná soutěž o nájem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9BD8280-674A-2625-C874-91E2CA615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551" y="2281770"/>
            <a:ext cx="7348810" cy="53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0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9E920-4B9A-D676-80FD-B0CF5F52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679317E-8012-92A9-3C0C-965970C6C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499" y="530540"/>
            <a:ext cx="8071806" cy="4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087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27270-AFFC-7745-AB38-F9399BB5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Aktuální novinky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74F62-F319-F0AA-FBB8-52B9D316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vládní návrh změn (MMR a MS)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doba určitá na méně jak 3 roky jen 2x</a:t>
            </a:r>
          </a:p>
          <a:p>
            <a:r>
              <a:rPr lang="cs-CZ" dirty="0">
                <a:solidFill>
                  <a:srgbClr val="164860"/>
                </a:solidFill>
              </a:rPr>
              <a:t>následně 3 roky nebo doba neurčitá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výpověď smlouvy na dobu neurčitou bez důvodu (18měs)</a:t>
            </a:r>
          </a:p>
          <a:p>
            <a:r>
              <a:rPr lang="cs-CZ" dirty="0">
                <a:solidFill>
                  <a:srgbClr val="164860"/>
                </a:solidFill>
              </a:rPr>
              <a:t>rozkaz k vyklizení ?? ➡️ odpor a jsme zase </a:t>
            </a:r>
            <a:r>
              <a:rPr lang="cs-CZ">
                <a:solidFill>
                  <a:srgbClr val="164860"/>
                </a:solidFill>
              </a:rPr>
              <a:t>na startu … </a:t>
            </a:r>
            <a:endParaRPr lang="cs-CZ" dirty="0">
              <a:solidFill>
                <a:srgbClr val="1648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96596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5740A-A91D-0D1C-7BAA-06F7421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  <a:latin typeface="+mn-lt"/>
              </a:rPr>
              <a:t>Dotazy</a:t>
            </a:r>
          </a:p>
        </p:txBody>
      </p:sp>
      <p:pic>
        <p:nvPicPr>
          <p:cNvPr id="4" name="Picture 6" descr="5 Common Mistakes to Avoid When Asking a Question | Inc.com">
            <a:extLst>
              <a:ext uri="{FF2B5EF4-FFF2-40B4-BE49-F238E27FC236}">
                <a16:creationId xmlns:a16="http://schemas.microsoft.com/office/drawing/2014/main" id="{7C824E84-7CAC-3CDD-58E9-7619589AF8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1" r="20431" b="9091"/>
          <a:stretch/>
        </p:blipFill>
        <p:spPr bwMode="auto">
          <a:xfrm>
            <a:off x="3121234" y="0"/>
            <a:ext cx="4428570" cy="562943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525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1B872-4CE1-43A7-83B4-0E4855F83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006" y="643680"/>
            <a:ext cx="9401452" cy="2098431"/>
          </a:xfrm>
        </p:spPr>
        <p:txBody>
          <a:bodyPr>
            <a:normAutofit fontScale="90000"/>
          </a:bodyPr>
          <a:lstStyle/>
          <a:p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br>
              <a:rPr lang="cs-CZ" b="1" dirty="0">
                <a:solidFill>
                  <a:srgbClr val="164860"/>
                </a:solidFill>
                <a:latin typeface="+mn-lt"/>
              </a:rPr>
            </a:br>
            <a:r>
              <a:rPr lang="cs-CZ" sz="5000" b="1" dirty="0">
                <a:solidFill>
                  <a:srgbClr val="164860"/>
                </a:solidFill>
                <a:latin typeface="+mn-lt"/>
              </a:rPr>
              <a:t>Děkuji za pozornost!</a:t>
            </a:r>
            <a:br>
              <a:rPr lang="cs-CZ" sz="5000" b="1" dirty="0">
                <a:solidFill>
                  <a:srgbClr val="164860"/>
                </a:solidFill>
                <a:latin typeface="+mn-lt"/>
              </a:rPr>
            </a:br>
            <a:endParaRPr lang="cs-CZ" sz="5000" b="1" dirty="0">
              <a:solidFill>
                <a:srgbClr val="164860"/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C76A63-3E20-48A0-984F-5A28A1185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1836" y="2742111"/>
            <a:ext cx="9144000" cy="2638388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dirty="0"/>
              <a:t>Advokátní kancelář Petráš Rezek s.r.o.</a:t>
            </a:r>
          </a:p>
          <a:p>
            <a:r>
              <a:rPr lang="cs-CZ" dirty="0"/>
              <a:t>Zlín I Praha I Brno I Bratislava I Uherské Hradiště</a:t>
            </a:r>
          </a:p>
          <a:p>
            <a:r>
              <a:rPr lang="cs-CZ" dirty="0"/>
              <a:t>T: +420 723 891 108</a:t>
            </a:r>
          </a:p>
          <a:p>
            <a:r>
              <a:rPr lang="cs-CZ" dirty="0"/>
              <a:t>E: </a:t>
            </a:r>
            <a:r>
              <a:rPr lang="cs-CZ" dirty="0" err="1"/>
              <a:t>lukas@petrasrezek.cz</a:t>
            </a:r>
            <a:endParaRPr lang="cs-CZ" dirty="0"/>
          </a:p>
          <a:p>
            <a:r>
              <a:rPr lang="cs-CZ" dirty="0"/>
              <a:t>W: </a:t>
            </a:r>
            <a:r>
              <a:rPr lang="cs-CZ" dirty="0" err="1"/>
              <a:t>www.petrasrezek.cz</a:t>
            </a:r>
            <a:r>
              <a:rPr lang="cs-CZ" dirty="0"/>
              <a:t> </a:t>
            </a:r>
          </a:p>
          <a:p>
            <a:r>
              <a:rPr lang="cs-CZ" b="1" dirty="0"/>
              <a:t>www.facebook.com/AKPetrasRezek</a:t>
            </a:r>
          </a:p>
          <a:p>
            <a:r>
              <a:rPr lang="cs-CZ" b="1" dirty="0"/>
              <a:t>www.instagram.com/</a:t>
            </a:r>
            <a:r>
              <a:rPr lang="cs-CZ" b="1" dirty="0" err="1"/>
              <a:t>petrasrezek</a:t>
            </a:r>
            <a:endParaRPr lang="cs-CZ" b="1" dirty="0"/>
          </a:p>
          <a:p>
            <a:endParaRPr lang="cs-CZ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654E1D6-2360-38B9-95BF-DB43B4F0B424}"/>
              </a:ext>
            </a:extLst>
          </p:cNvPr>
          <p:cNvSpPr txBox="1">
            <a:spLocks/>
          </p:cNvSpPr>
          <p:nvPr/>
        </p:nvSpPr>
        <p:spPr>
          <a:xfrm>
            <a:off x="674317" y="3472495"/>
            <a:ext cx="3634635" cy="1286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br>
              <a:rPr lang="cs-CZ" sz="2800" b="1" dirty="0">
                <a:solidFill>
                  <a:srgbClr val="164860"/>
                </a:solidFill>
                <a:latin typeface="+mn-lt"/>
              </a:rPr>
            </a:br>
            <a:r>
              <a:rPr lang="cs-CZ" sz="2400" b="1" dirty="0">
                <a:solidFill>
                  <a:srgbClr val="164860"/>
                </a:solidFill>
                <a:latin typeface="+mn-lt"/>
              </a:rPr>
              <a:t>Mgr. Martin Juřík</a:t>
            </a:r>
          </a:p>
          <a:p>
            <a:r>
              <a:rPr lang="cs-CZ" sz="2400" b="1" dirty="0">
                <a:solidFill>
                  <a:srgbClr val="164860"/>
                </a:solidFill>
                <a:latin typeface="+mn-lt"/>
              </a:rPr>
              <a:t>Tel. 776132748</a:t>
            </a:r>
          </a:p>
          <a:p>
            <a:r>
              <a:rPr lang="cs-CZ" sz="2400" b="1" dirty="0">
                <a:solidFill>
                  <a:srgbClr val="164860"/>
                </a:solidFill>
                <a:latin typeface="+mn-lt"/>
                <a:hlinkClick r:id="rId3"/>
              </a:rPr>
              <a:t>martin@petrasrezek.cz</a:t>
            </a:r>
            <a:r>
              <a:rPr lang="cs-CZ" sz="2400" b="1" dirty="0">
                <a:solidFill>
                  <a:srgbClr val="164860"/>
                </a:solidFill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611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3600" b="1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8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28178-8111-B31C-6A11-0904D00D5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30477" y="1600200"/>
            <a:ext cx="9144000" cy="2387600"/>
          </a:xfrm>
        </p:spPr>
        <p:txBody>
          <a:bodyPr/>
          <a:lstStyle/>
          <a:p>
            <a:r>
              <a:rPr lang="cs-CZ" b="1" dirty="0">
                <a:solidFill>
                  <a:srgbClr val="164860"/>
                </a:solidFill>
                <a:latin typeface="+mn-lt"/>
              </a:rPr>
              <a:t>2. Náležitosti nájemní smlouvy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E3ACD4-79F8-BCEB-BC71-A7E7FA5B47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5124" name="Picture 4" descr="Smlouva o dílo | Chatař Chalupář">
            <a:extLst>
              <a:ext uri="{FF2B5EF4-FFF2-40B4-BE49-F238E27FC236}">
                <a16:creationId xmlns:a16="http://schemas.microsoft.com/office/drawing/2014/main" id="{4E509A80-FF61-2C5E-5C38-CC87C5A8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0"/>
            <a:ext cx="4559300" cy="69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5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00FCE-3F31-91D8-AEA3-8009BCBD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Podstatné, pravidelné náležitosti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77F21E-EFF1-29C6-1398-5A9FA8051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rgbClr val="164860"/>
                </a:solidFill>
              </a:rPr>
              <a:t>essentialia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negotii</a:t>
            </a:r>
            <a:r>
              <a:rPr lang="cs-CZ" dirty="0">
                <a:solidFill>
                  <a:srgbClr val="164860"/>
                </a:solidFill>
              </a:rPr>
              <a:t> (podstatné náležitosti)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 err="1">
                <a:solidFill>
                  <a:srgbClr val="164860"/>
                </a:solidFill>
              </a:rPr>
              <a:t>naturalia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negotii</a:t>
            </a:r>
            <a:r>
              <a:rPr lang="cs-CZ" dirty="0">
                <a:solidFill>
                  <a:srgbClr val="164860"/>
                </a:solidFill>
              </a:rPr>
              <a:t> (pravidelné části)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 err="1">
                <a:solidFill>
                  <a:srgbClr val="164860"/>
                </a:solidFill>
              </a:rPr>
              <a:t>accidentalia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negotii</a:t>
            </a:r>
            <a:r>
              <a:rPr lang="cs-CZ" dirty="0">
                <a:solidFill>
                  <a:srgbClr val="164860"/>
                </a:solidFill>
              </a:rPr>
              <a:t> (vedlejší ujednání)</a:t>
            </a:r>
          </a:p>
        </p:txBody>
      </p:sp>
    </p:spTree>
    <p:extLst>
      <p:ext uri="{BB962C8B-B14F-4D97-AF65-F5344CB8AC3E}">
        <p14:creationId xmlns:p14="http://schemas.microsoft.com/office/powerpoint/2010/main" val="2910016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B9540-A27A-3BB4-E503-048C89EAC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Podstatné náležitosti nájemní smlouvy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C8975-8E23-E004-33A6-C37C63C3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729"/>
            <a:ext cx="10515600" cy="4351338"/>
          </a:xfrm>
        </p:spPr>
        <p:txBody>
          <a:bodyPr/>
          <a:lstStyle/>
          <a:p>
            <a:r>
              <a:rPr lang="cs-CZ" sz="2400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osoba, </a:t>
            </a:r>
            <a:r>
              <a:rPr lang="cs-CZ" sz="2400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s níž má být uzavřena smlouva, by měla být označena jménem, příjmením, datem narození / rodný číslem a např. adresou místa trvalého pobytu, </a:t>
            </a:r>
          </a:p>
          <a:p>
            <a:pPr marL="0" indent="0">
              <a:buNone/>
            </a:pPr>
            <a:endParaRPr lang="cs-CZ" sz="2400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sz="2400" b="1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určení předmětu nájmu </a:t>
            </a:r>
            <a:r>
              <a:rPr lang="cs-CZ" sz="2400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(např. nemovitost by měla být označena v souladu s katastrálním zákonem) </a:t>
            </a:r>
          </a:p>
          <a:p>
            <a:pPr marL="0" indent="0">
              <a:buNone/>
            </a:pPr>
            <a:endParaRPr lang="cs-CZ" sz="2400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sz="2400" b="1" dirty="0">
                <a:solidFill>
                  <a:srgbClr val="164860"/>
                </a:solidFill>
                <a:latin typeface="Calibri" panose="020F0502020204030204" pitchFamily="34" charset="0"/>
              </a:rPr>
              <a:t>písemnost ??</a:t>
            </a:r>
          </a:p>
          <a:p>
            <a:pPr lvl="1"/>
            <a:r>
              <a:rPr lang="cs-CZ" sz="2000" b="1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jen nájem bytu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33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A5B201-E325-07B3-D0D1-2A65897EA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583" y="179563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Obec a nájemné bytů a nebytových prostorů (úhrady, neplatiči, vymáhání apod.)</a:t>
            </a:r>
            <a:endParaRPr lang="cs-CZ" dirty="0">
              <a:solidFill>
                <a:srgbClr val="16486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53A90A-201B-327D-903F-46C7AAC78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4526"/>
            <a:ext cx="9144000" cy="673274"/>
          </a:xfrm>
        </p:spPr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Mgr. Martin Juřík</a:t>
            </a:r>
          </a:p>
        </p:txBody>
      </p:sp>
    </p:spTree>
    <p:extLst>
      <p:ext uri="{BB962C8B-B14F-4D97-AF65-F5344CB8AC3E}">
        <p14:creationId xmlns:p14="http://schemas.microsoft.com/office/powerpoint/2010/main" val="3994289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0C09C-743F-AFEA-EE59-8010DCE3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Pravidelné části nájemní smlouva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C05F2F-1AAE-8701-CD61-1D5F48969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nájemné, energie, inflační doložka,</a:t>
            </a:r>
          </a:p>
          <a:p>
            <a:r>
              <a:rPr lang="cs-CZ" dirty="0">
                <a:solidFill>
                  <a:srgbClr val="164860"/>
                </a:solidFill>
              </a:rPr>
              <a:t>délka nájmu, 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výpověď, </a:t>
            </a:r>
          </a:p>
          <a:p>
            <a:r>
              <a:rPr lang="cs-CZ" dirty="0">
                <a:solidFill>
                  <a:srgbClr val="164860"/>
                </a:solidFill>
              </a:rPr>
              <a:t>ukončení nájmu,</a:t>
            </a:r>
          </a:p>
          <a:p>
            <a:r>
              <a:rPr lang="cs-CZ" dirty="0">
                <a:solidFill>
                  <a:srgbClr val="164860"/>
                </a:solidFill>
              </a:rPr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024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D01DD-7F46-1DCE-379F-88D716C7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Vedlejší ujednání nájemní smlouvy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667895-5D95-3E0D-D511-DBCA10BF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podnájem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jiná ustanovení (automatické prodloužení, užívání, předkupní práva…)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496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66E26-C490-FE75-32AA-02150B98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Předmět nájmu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A5A17-4C76-36EE-1CDC-458BA8797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005"/>
            <a:ext cx="10515600" cy="4486275"/>
          </a:xfrm>
        </p:spPr>
        <p:txBody>
          <a:bodyPr/>
          <a:lstStyle/>
          <a:p>
            <a:r>
              <a:rPr lang="cs-CZ" dirty="0">
                <a:solidFill>
                  <a:srgbClr val="164860"/>
                </a:solidFill>
                <a:latin typeface="Open Sans" panose="020B0606030504020204" pitchFamily="34" charset="0"/>
              </a:rPr>
              <a:t>č</a:t>
            </a:r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ást nemovité věci</a:t>
            </a:r>
          </a:p>
          <a:p>
            <a:pPr lvl="1"/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Může být předmětem část movité věci?</a:t>
            </a:r>
          </a:p>
          <a:p>
            <a:pPr lvl="1"/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Může být část věci předmětem jiných závazků (např. výpůjčky)?</a:t>
            </a:r>
          </a:p>
          <a:p>
            <a:pPr marL="457200" lvl="1" indent="0">
              <a:buNone/>
            </a:pPr>
            <a:endParaRPr lang="cs-CZ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latin typeface="Open Sans" panose="020B0606030504020204" pitchFamily="34" charset="0"/>
              </a:rPr>
              <a:t>p</a:t>
            </a:r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rávo, které připouští opětovný nebo trvalý výkon</a:t>
            </a:r>
          </a:p>
          <a:p>
            <a:pPr marL="0" indent="0">
              <a:buNone/>
            </a:pPr>
            <a:endParaRPr lang="cs-CZ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latin typeface="Open Sans" panose="020B0606030504020204" pitchFamily="34" charset="0"/>
              </a:rPr>
              <a:t>v</a:t>
            </a:r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ěc, která vznikne teprve v budoucnu, je-li ji možné dostatečně přesně určit při uzavření nájemní smlouvy</a:t>
            </a:r>
          </a:p>
          <a:p>
            <a:pPr lvl="1"/>
            <a:r>
              <a:rPr lang="cs-CZ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x</a:t>
            </a:r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individualizace předmětu předáním § 553 odst. 2 (fikce)</a:t>
            </a: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C8176-3E0B-BFB9-D8A6-D4D8F134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Nájemné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CB7AEA-A5AF-5DA8-1BA8-B4D70632A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může být i naturální plnění </a:t>
            </a:r>
          </a:p>
          <a:p>
            <a:r>
              <a:rPr lang="cs-CZ" dirty="0">
                <a:solidFill>
                  <a:srgbClr val="164860"/>
                </a:solidFill>
              </a:rPr>
              <a:t>jednorázové </a:t>
            </a:r>
            <a:r>
              <a:rPr lang="cs-CZ" dirty="0" err="1">
                <a:solidFill>
                  <a:srgbClr val="164860"/>
                </a:solidFill>
              </a:rPr>
              <a:t>x</a:t>
            </a:r>
            <a:r>
              <a:rPr lang="cs-CZ" dirty="0">
                <a:solidFill>
                  <a:srgbClr val="164860"/>
                </a:solidFill>
              </a:rPr>
              <a:t> opakované</a:t>
            </a:r>
          </a:p>
          <a:p>
            <a:r>
              <a:rPr lang="cs-CZ" dirty="0">
                <a:solidFill>
                  <a:srgbClr val="164860"/>
                </a:solidFill>
              </a:rPr>
              <a:t>výše nemusí být sjednána</a:t>
            </a:r>
          </a:p>
          <a:p>
            <a:r>
              <a:rPr lang="cs-CZ" dirty="0">
                <a:solidFill>
                  <a:srgbClr val="164860"/>
                </a:solidFill>
              </a:rPr>
              <a:t>inflační doložka</a:t>
            </a:r>
          </a:p>
          <a:p>
            <a:r>
              <a:rPr lang="cs-CZ" dirty="0">
                <a:solidFill>
                  <a:srgbClr val="164860"/>
                </a:solidFill>
              </a:rPr>
              <a:t>Splatnost – dle zákona měsíčně pozadu (§2218)</a:t>
            </a:r>
          </a:p>
          <a:p>
            <a:pPr lvl="1"/>
            <a:r>
              <a:rPr lang="cs-CZ" dirty="0" err="1">
                <a:solidFill>
                  <a:srgbClr val="164860"/>
                </a:solidFill>
              </a:rPr>
              <a:t>x</a:t>
            </a:r>
            <a:r>
              <a:rPr lang="cs-CZ" dirty="0">
                <a:solidFill>
                  <a:srgbClr val="164860"/>
                </a:solidFill>
              </a:rPr>
              <a:t> nájem bytu (předem každý měsíc) - § 2251</a:t>
            </a:r>
          </a:p>
        </p:txBody>
      </p:sp>
    </p:spTree>
    <p:extLst>
      <p:ext uri="{BB962C8B-B14F-4D97-AF65-F5344CB8AC3E}">
        <p14:creationId xmlns:p14="http://schemas.microsoft.com/office/powerpoint/2010/main" val="3576308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907BC-17AD-F26A-491D-5BEBF4115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C5D0CD-533F-6A69-60A9-227DA4ED7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400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základě rozsudku </a:t>
            </a:r>
            <a:r>
              <a:rPr lang="cs-CZ" sz="2400" b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Nejvyššího soudu</a:t>
            </a:r>
            <a:r>
              <a:rPr lang="cs-CZ" sz="2400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(26 </a:t>
            </a:r>
            <a:r>
              <a:rPr lang="cs-CZ" sz="2400" kern="100" dirty="0" err="1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Cdo</a:t>
            </a:r>
            <a:r>
              <a:rPr lang="cs-CZ" sz="2400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32/2006):</a:t>
            </a:r>
          </a:p>
          <a:p>
            <a:pPr marL="0" lvl="0" indent="0">
              <a:lnSpc>
                <a:spcPct val="107000"/>
              </a:lnSpc>
              <a:buNone/>
            </a:pPr>
            <a:endParaRPr lang="cs-CZ" sz="2400" kern="100" dirty="0">
              <a:solidFill>
                <a:srgbClr val="1648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b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„ZE ŽÁDNÉHO PRÁVNÍHO PŘEDPISU NEVYPLÝVÁ, ŽE BY VÝŠE NÁJEMNÉHO MĚLA ODPOVÍDAT SOCIÁLNÍ SITUACI NÁJEMCE.“</a:t>
            </a:r>
            <a:endParaRPr lang="cs-CZ" kern="100" dirty="0">
              <a:solidFill>
                <a:srgbClr val="1648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2811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A2C2B-A9AC-2CB8-9EA4-EF3E697F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Dočasnost nájmu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A34125-9041-7680-F7E5-6A388A74E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631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b="1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§ 2204 odst. 2 </a:t>
            </a:r>
          </a:p>
          <a:p>
            <a:pPr marL="0" indent="0">
              <a:buNone/>
            </a:pP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Ujednají-li strany nájem na dobu určitou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delší než padesát let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, má se za to, že byl nájem ujednán na dobu neurčitou s tím, že v prvních padesáti letech lze nájem vypovědět jen z ujednaných výpovědních důvodů a v ujednané výpovědní době.</a:t>
            </a:r>
          </a:p>
          <a:p>
            <a:pPr marL="0" indent="0">
              <a:buNone/>
            </a:pPr>
            <a:endParaRPr lang="cs-CZ" sz="2000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2000" b="1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§ 2000 odst. 1</a:t>
            </a:r>
          </a:p>
          <a:p>
            <a:pPr marL="0" indent="0">
              <a:buNone/>
            </a:pP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Byla-li smlouva bez vážného důvodu uzavřena na dobu určitou tak, že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zavazuje člověka na dobu jeho života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, anebo že zavazuje kohokoli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na dobu delší než deset let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, lze se po uplynutí deseti let od vzniku závazku domáhat jeho zrušení. Soud závazek zruší i tehdy, pokud se okolnosti, z nichž strany zřejmě vycházely při vzniku závazku, změnily do té míry, že na zavázané straně nelze rozumně požadovat, aby byla smlouvou dále vázána.</a:t>
            </a:r>
            <a:endParaRPr lang="cs-CZ" sz="20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69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C8681-96F5-1932-2F22-249F9A9D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Zápis do veřejného seznamu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AF91E3-B78B-F652-B8C6-927F09F80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§ 2203 – fakultativní – na návrh vlastníka nebo s jeho souhlasem</a:t>
            </a:r>
          </a:p>
          <a:p>
            <a:endParaRPr lang="cs-CZ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zejména ochrana nájemce při změně pronajaté věci</a:t>
            </a:r>
          </a:p>
          <a:p>
            <a:pPr lvl="1"/>
            <a:r>
              <a:rPr lang="cs-CZ" dirty="0">
                <a:solidFill>
                  <a:srgbClr val="164860"/>
                </a:solidFill>
                <a:latin typeface="Open Sans" panose="020B0606030504020204" pitchFamily="34" charset="0"/>
              </a:rPr>
              <a:t>vyloučení § 2221 odst. 2 a § 2222 odst. 2</a:t>
            </a:r>
          </a:p>
          <a:p>
            <a:endParaRPr lang="cs-CZ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zapisuje se vkladem, nejde však o věcné právo, tj. na nabyvatele přechází bez ohledu na zápis</a:t>
            </a:r>
            <a:endParaRPr lang="cs-CZ" dirty="0">
              <a:solidFill>
                <a:srgbClr val="164860"/>
              </a:solidFill>
            </a:endParaRPr>
          </a:p>
          <a:p>
            <a:endParaRPr lang="cs-CZ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29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DC67A-DE8F-25D4-CF06-43187B79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Zápis do veřejného seznamu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E4D0F9-53F5-D4D4-DA86-272B4C342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Práva a povinnosti z nájmu přechází na nabyvatele § 2221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nezavazují ty povinnosti, o nichž nevěděl a které zákon nestanoví</a:t>
            </a:r>
          </a:p>
          <a:p>
            <a:pPr marL="457200" lvl="1" indent="0">
              <a:buNone/>
            </a:pPr>
            <a:endParaRPr lang="cs-CZ" sz="2000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24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Žádná ze stran nemá právo vypovědět nájem z tohoto důvodu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lze ujednat jinak (u nájmu bytu nelze § 2224)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nový vlastník má právo vypovědět, pokud neměl rozumný důvod pochybovat o tom, že věc není pronajata (u nájmu bytu také nelze)</a:t>
            </a:r>
          </a:p>
          <a:p>
            <a:pPr marL="457200" lvl="1" indent="0">
              <a:buNone/>
            </a:pPr>
            <a:endParaRPr lang="cs-CZ" sz="2000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24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Právo na přiměřené odstupné</a:t>
            </a:r>
            <a:endParaRPr lang="cs-CZ" sz="24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5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21D03-8CF0-8185-6C00-6A22CEF9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Podnájem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4132F7-E2FA-2E4D-9A0F-0350A38D7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rgbClr val="164860"/>
                </a:solidFill>
              </a:rPr>
              <a:t>p</a:t>
            </a:r>
            <a:r>
              <a:rPr lang="cs-CZ" sz="2400" i="0" dirty="0">
                <a:solidFill>
                  <a:srgbClr val="164860"/>
                </a:solidFill>
                <a:effectLst/>
              </a:rPr>
              <a:t>ouze se souhlasem pronajímatele</a:t>
            </a:r>
          </a:p>
          <a:p>
            <a:pPr marL="0" indent="0">
              <a:buNone/>
            </a:pPr>
            <a:endParaRPr lang="cs-CZ" sz="2400" b="1" i="0" dirty="0">
              <a:solidFill>
                <a:srgbClr val="164860"/>
              </a:solidFill>
              <a:effectLst/>
            </a:endParaRPr>
          </a:p>
          <a:p>
            <a:r>
              <a:rPr lang="cs-CZ" sz="2400" dirty="0">
                <a:solidFill>
                  <a:srgbClr val="164860"/>
                </a:solidFill>
              </a:rPr>
              <a:t>j</a:t>
            </a:r>
            <a:r>
              <a:rPr lang="cs-CZ" sz="2400" b="0" i="0" dirty="0">
                <a:solidFill>
                  <a:srgbClr val="164860"/>
                </a:solidFill>
                <a:effectLst/>
              </a:rPr>
              <a:t>inak „hrubé porušení povinnosti způsobující vážnější újmu“ § 2215 odst. 2</a:t>
            </a:r>
          </a:p>
          <a:p>
            <a:pPr lvl="1"/>
            <a:r>
              <a:rPr lang="cs-CZ" sz="2000" b="0" i="0" dirty="0" err="1">
                <a:solidFill>
                  <a:srgbClr val="164860"/>
                </a:solidFill>
                <a:effectLst/>
              </a:rPr>
              <a:t>x</a:t>
            </a:r>
            <a:r>
              <a:rPr lang="cs-CZ" sz="2000" b="0" i="0" dirty="0">
                <a:solidFill>
                  <a:srgbClr val="164860"/>
                </a:solidFill>
                <a:effectLst/>
              </a:rPr>
              <a:t> § 2232 „Porušuje-li strana zvlášť závažným způsobem své povinnosti, a tím působí značnou újmu druhé straně, má dotčená strana právo vypovědět nájem bez výpovědní doby.“</a:t>
            </a:r>
          </a:p>
          <a:p>
            <a:pPr marL="457200" lvl="1" indent="0">
              <a:buNone/>
            </a:pPr>
            <a:endParaRPr lang="cs-CZ" sz="2000" b="0" i="0" dirty="0">
              <a:solidFill>
                <a:srgbClr val="164860"/>
              </a:solidFill>
              <a:effectLst/>
            </a:endParaRPr>
          </a:p>
          <a:p>
            <a:r>
              <a:rPr lang="cs-CZ" sz="2400" b="0" i="0" dirty="0">
                <a:solidFill>
                  <a:srgbClr val="164860"/>
                </a:solidFill>
                <a:effectLst/>
              </a:rPr>
              <a:t>§ 2216 za jednání podnájemce odpovídá pronajímateli nájemce</a:t>
            </a:r>
            <a:endParaRPr lang="cs-CZ" sz="24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20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0FB23-CD76-6058-6A46-D4B56D35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Ostatní náležitosti, kterým se dnes nebudeme věnovat, nebo jen okrajově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B51B38-5D93-C1F3-BB16-7B80F0CE5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družstevní byty, byty zvláštního určení,</a:t>
            </a:r>
          </a:p>
          <a:p>
            <a:r>
              <a:rPr lang="cs-CZ" dirty="0">
                <a:solidFill>
                  <a:srgbClr val="164860"/>
                </a:solidFill>
              </a:rPr>
              <a:t>vyúčtování služeb,</a:t>
            </a:r>
          </a:p>
          <a:p>
            <a:r>
              <a:rPr lang="cs-CZ" dirty="0">
                <a:solidFill>
                  <a:srgbClr val="164860"/>
                </a:solidFill>
              </a:rPr>
              <a:t>zakázána ujednání,</a:t>
            </a:r>
          </a:p>
          <a:p>
            <a:r>
              <a:rPr lang="cs-CZ" dirty="0">
                <a:solidFill>
                  <a:srgbClr val="164860"/>
                </a:solidFill>
              </a:rPr>
              <a:t>úpravy bytu a domu,</a:t>
            </a:r>
          </a:p>
          <a:p>
            <a:r>
              <a:rPr lang="cs-CZ" dirty="0">
                <a:solidFill>
                  <a:srgbClr val="164860"/>
                </a:solidFill>
              </a:rPr>
              <a:t>dočasné vystěhování,</a:t>
            </a:r>
          </a:p>
          <a:p>
            <a:r>
              <a:rPr lang="cs-CZ" dirty="0">
                <a:solidFill>
                  <a:srgbClr val="164860"/>
                </a:solidFill>
              </a:rPr>
              <a:t>přechody nájmu, dědicové,</a:t>
            </a:r>
          </a:p>
          <a:p>
            <a:r>
              <a:rPr lang="cs-CZ" dirty="0">
                <a:solidFill>
                  <a:srgbClr val="164860"/>
                </a:solidFill>
              </a:rPr>
              <a:t>věci v nájmu a další</a:t>
            </a:r>
          </a:p>
        </p:txBody>
      </p:sp>
    </p:spTree>
    <p:extLst>
      <p:ext uri="{BB962C8B-B14F-4D97-AF65-F5344CB8AC3E}">
        <p14:creationId xmlns:p14="http://schemas.microsoft.com/office/powerpoint/2010/main" val="328836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CF749-2808-2A1C-282E-CDA3CA2A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Co nás dnes čeká ??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046EB6-E7DD-7D15-5E7F-D9E2F9208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  <a:latin typeface="arial" panose="020B0604020202020204" pitchFamily="34" charset="0"/>
              </a:rPr>
              <a:t>pátek 20.10.2023</a:t>
            </a:r>
          </a:p>
          <a:p>
            <a:r>
              <a:rPr lang="cs-CZ" dirty="0">
                <a:solidFill>
                  <a:srgbClr val="164860"/>
                </a:solidFill>
                <a:latin typeface="arial" panose="020B0604020202020204" pitchFamily="34" charset="0"/>
              </a:rPr>
              <a:t>9:00 – 14:00 hod</a:t>
            </a:r>
          </a:p>
          <a:p>
            <a:r>
              <a:rPr lang="cs-CZ" dirty="0">
                <a:solidFill>
                  <a:srgbClr val="164860"/>
                </a:solidFill>
                <a:latin typeface="arial" panose="020B0604020202020204" pitchFamily="34" charset="0"/>
              </a:rPr>
              <a:t>přestávka na oběd ??</a:t>
            </a:r>
          </a:p>
          <a:p>
            <a:r>
              <a:rPr lang="cs-CZ" dirty="0">
                <a:solidFill>
                  <a:srgbClr val="164860"/>
                </a:solidFill>
                <a:latin typeface="arial" panose="020B0604020202020204" pitchFamily="34" charset="0"/>
              </a:rPr>
              <a:t>potvrzení o akreditaci ??</a:t>
            </a:r>
          </a:p>
          <a:p>
            <a:endParaRPr lang="cs-CZ" dirty="0">
              <a:solidFill>
                <a:srgbClr val="164860"/>
              </a:solidFill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Akreditace č. - AK/PV-387/2023 AK/VE-187/2023</a:t>
            </a:r>
            <a:endParaRPr lang="cs-CZ" dirty="0">
              <a:solidFill>
                <a:srgbClr val="164860"/>
              </a:solidFill>
            </a:endParaRPr>
          </a:p>
        </p:txBody>
      </p:sp>
      <p:pic>
        <p:nvPicPr>
          <p:cNvPr id="2050" name="Picture 2" descr="O nás - tým - podrobnosti | VCVSCR - Vzdělávací centrum pro veřejnou správu  ČR, o.p.s.">
            <a:extLst>
              <a:ext uri="{FF2B5EF4-FFF2-40B4-BE49-F238E27FC236}">
                <a16:creationId xmlns:a16="http://schemas.microsoft.com/office/drawing/2014/main" id="{14426ABB-69D6-856F-24FD-4580EF7A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66" y="919031"/>
            <a:ext cx="4143679" cy="41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06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CDB2E-EEEC-A51D-2C2C-16B43EB3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674" y="1992375"/>
            <a:ext cx="5428989" cy="89252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164860"/>
                </a:solidFill>
                <a:latin typeface="+mn-lt"/>
              </a:rPr>
              <a:t>… proto těch 157 slidů navíc…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842662-B616-6397-AB57-EEFBE2D36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47" y="1200060"/>
            <a:ext cx="10515600" cy="892524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164860"/>
                </a:solidFill>
              </a:rPr>
              <a:t>… jenže pronájem nemovitostí obcí či městem má své specifika…</a:t>
            </a:r>
          </a:p>
        </p:txBody>
      </p:sp>
      <p:pic>
        <p:nvPicPr>
          <p:cNvPr id="9218" name="Picture 2" descr="Futurama Fry / Not Sure If | Know Your Meme">
            <a:extLst>
              <a:ext uri="{FF2B5EF4-FFF2-40B4-BE49-F238E27FC236}">
                <a16:creationId xmlns:a16="http://schemas.microsoft.com/office/drawing/2014/main" id="{904EA5F2-2E3F-D104-82B3-6C4263EC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5109"/>
            <a:ext cx="7515616" cy="422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28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4000" b="1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16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CDE1A-A93A-0ACA-D7DB-270496772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7014" y="1593797"/>
            <a:ext cx="6263014" cy="3415231"/>
          </a:xfrm>
        </p:spPr>
        <p:txBody>
          <a:bodyPr>
            <a:normAutofit/>
          </a:bodyPr>
          <a:lstStyle/>
          <a:p>
            <a:r>
              <a:rPr lang="cs-CZ" sz="6000" b="1" i="0" dirty="0">
                <a:solidFill>
                  <a:srgbClr val="164860"/>
                </a:solidFill>
                <a:effectLst/>
              </a:rPr>
              <a:t>3. Schválení pronájmu nemovitosti</a:t>
            </a:r>
            <a:br>
              <a:rPr lang="cs-CZ" sz="6000" b="1" i="0" dirty="0">
                <a:solidFill>
                  <a:srgbClr val="164860"/>
                </a:solidFill>
                <a:effectLst/>
              </a:rPr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073496-7CDA-F28C-4A46-B92D80FE9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0076" y="3301413"/>
            <a:ext cx="10810828" cy="1844776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7170" name="Picture 2" descr="Záměr zřízení věcného břemene Ovčín « Obec Středokluky">
            <a:extLst>
              <a:ext uri="{FF2B5EF4-FFF2-40B4-BE49-F238E27FC236}">
                <a16:creationId xmlns:a16="http://schemas.microsoft.com/office/drawing/2014/main" id="{08BE93D7-0208-9FA0-E0B2-DA2E782F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300626"/>
            <a:ext cx="5895279" cy="81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C0C299F6-A11D-83E1-2810-5B70C8C56F68}"/>
                  </a:ext>
                </a:extLst>
              </p14:cNvPr>
              <p14:cNvContentPartPr/>
              <p14:nvPr/>
            </p14:nvContentPartPr>
            <p14:xfrm>
              <a:off x="3441043" y="2680747"/>
              <a:ext cx="5649480" cy="24408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C0C299F6-A11D-83E1-2810-5B70C8C56F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043" y="2573107"/>
                <a:ext cx="5757120" cy="26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E49F6D30-4E9B-F96A-8220-F63CD9DCE43C}"/>
                  </a:ext>
                </a:extLst>
              </p14:cNvPr>
              <p14:cNvContentPartPr/>
              <p14:nvPr/>
            </p14:nvContentPartPr>
            <p14:xfrm>
              <a:off x="7941043" y="2099707"/>
              <a:ext cx="1610640" cy="17917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E49F6D30-4E9B-F96A-8220-F63CD9DCE4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87043" y="1991707"/>
                <a:ext cx="1718280" cy="200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7032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D5862-8B38-BBC0-7216-DFBE566B3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co – záměr</a:t>
            </a:r>
          </a:p>
          <a:p>
            <a:r>
              <a:rPr lang="cs-CZ" dirty="0">
                <a:solidFill>
                  <a:srgbClr val="164860"/>
                </a:solidFill>
              </a:rPr>
              <a:t>kdo – orgán</a:t>
            </a:r>
          </a:p>
          <a:p>
            <a:r>
              <a:rPr lang="cs-CZ" dirty="0">
                <a:solidFill>
                  <a:srgbClr val="164860"/>
                </a:solidFill>
              </a:rPr>
              <a:t>jak – usnesení, uzavření, doložka</a:t>
            </a:r>
          </a:p>
        </p:txBody>
      </p:sp>
    </p:spTree>
    <p:extLst>
      <p:ext uri="{BB962C8B-B14F-4D97-AF65-F5344CB8AC3E}">
        <p14:creationId xmlns:p14="http://schemas.microsoft.com/office/powerpoint/2010/main" val="3576796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01DA7-EDA6-7E1A-9C23-E81E3928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§ 38 a 39 zákona o obcích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CCBDA3-829E-6B05-240C-0AE94B199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164860"/>
                </a:solidFill>
              </a:rPr>
              <a:t>§ 38 odst. 1:</a:t>
            </a:r>
          </a:p>
          <a:p>
            <a:pPr marL="0" indent="0">
              <a:buNone/>
            </a:pPr>
            <a:r>
              <a:rPr lang="cs-CZ" dirty="0">
                <a:solidFill>
                  <a:srgbClr val="164860"/>
                </a:solidFill>
              </a:rPr>
              <a:t>Majetek obce musí být využíván </a:t>
            </a:r>
            <a:r>
              <a:rPr lang="cs-CZ" b="1" u="sng" dirty="0">
                <a:solidFill>
                  <a:srgbClr val="164860"/>
                </a:solidFill>
              </a:rPr>
              <a:t>účelně a hospodárně </a:t>
            </a:r>
            <a:r>
              <a:rPr lang="cs-CZ" dirty="0">
                <a:solidFill>
                  <a:srgbClr val="164860"/>
                </a:solidFill>
              </a:rPr>
              <a:t>v souladu s jejími zájmy a úkoly vyplývajícími ze </a:t>
            </a:r>
            <a:r>
              <a:rPr lang="cs-CZ" b="1" u="sng" dirty="0">
                <a:solidFill>
                  <a:srgbClr val="164860"/>
                </a:solidFill>
              </a:rPr>
              <a:t>zákonem vymezené působnosti</a:t>
            </a:r>
            <a:r>
              <a:rPr lang="cs-CZ" dirty="0">
                <a:solidFill>
                  <a:srgbClr val="164860"/>
                </a:solidFill>
              </a:rPr>
              <a:t>. Obec je povinna pečovat o zachování a rozvoj svého majetku. 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164860"/>
                </a:solidFill>
              </a:rPr>
              <a:t>Porušením povinností stanovených ve větě první a druhé </a:t>
            </a:r>
            <a:r>
              <a:rPr lang="cs-CZ" b="1" u="sng" dirty="0">
                <a:solidFill>
                  <a:srgbClr val="164860"/>
                </a:solidFill>
              </a:rPr>
              <a:t>není takové nakládání s majetkem obce, které sleduje jiný důležitý zájem obce</a:t>
            </a:r>
            <a:r>
              <a:rPr lang="cs-CZ" dirty="0">
                <a:solidFill>
                  <a:srgbClr val="164860"/>
                </a:solidFill>
              </a:rPr>
              <a:t>, který je </a:t>
            </a:r>
            <a:r>
              <a:rPr lang="cs-CZ" u="sng" dirty="0">
                <a:solidFill>
                  <a:srgbClr val="164860"/>
                </a:solidFill>
              </a:rPr>
              <a:t>řádně odůvodněn</a:t>
            </a:r>
            <a:r>
              <a:rPr lang="cs-CZ" dirty="0">
                <a:solidFill>
                  <a:srgbClr val="164860"/>
                </a:solidFill>
              </a:rPr>
              <a:t>. 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30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84891-0D73-E99C-3AD6-31632B49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Záměr obce prodat část pozemku | Obec Chotěvice">
            <a:extLst>
              <a:ext uri="{FF2B5EF4-FFF2-40B4-BE49-F238E27FC236}">
                <a16:creationId xmlns:a16="http://schemas.microsoft.com/office/drawing/2014/main" id="{A75D45C1-437E-9226-D567-60577B11A0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03" y="1870"/>
            <a:ext cx="6483705" cy="69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82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47242-E0E0-3B3B-7A69-DEE82B0D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Záměr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6525A-F407-B81A-C1D7-3F84A7434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§ 39 odst. 1:</a:t>
            </a:r>
          </a:p>
          <a:p>
            <a:pPr marL="0" indent="0">
              <a:buNone/>
            </a:pP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Záměr obce </a:t>
            </a:r>
            <a:r>
              <a:rPr lang="cs-CZ" sz="2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prodat, směnit, darovat, pronajmout, propachtovat </a:t>
            </a: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nebo </a:t>
            </a:r>
            <a:r>
              <a:rPr lang="cs-CZ" sz="2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vypůjčit </a:t>
            </a: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hmotnou nemovitou věc nebo </a:t>
            </a:r>
            <a:r>
              <a:rPr lang="cs-CZ" sz="2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právo stavby </a:t>
            </a: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anebo je přenechat jako </a:t>
            </a:r>
            <a:r>
              <a:rPr lang="cs-CZ" sz="2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výprosu</a:t>
            </a: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 a záměr obce smluvně zřídit právo stavby k pozemku ve vlastnictví obce obec zveřejní po dobu nejméně 15 dnů před rozhodnutím v příslušném orgánu obce vyvěšením na úřední desce</a:t>
            </a:r>
            <a:r>
              <a:rPr lang="cs-CZ" sz="2400" i="0" u="none" strike="noStrike" baseline="30000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3b</a:t>
            </a:r>
            <a:r>
              <a:rPr lang="cs-CZ" sz="240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obecního úřadu, aby se k němu mohli zájemci vyjádřit a předložit své nabídky. Záměr může obec též zveřejnit způsobem v místě obvyklým. </a:t>
            </a:r>
            <a:r>
              <a:rPr lang="cs-CZ" sz="24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Pokud obec záměr nezveřejní, je právní jednání neplatné. </a:t>
            </a: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Nemovitá věc se v záměru označí údaji podle zvláštního zákona</a:t>
            </a:r>
            <a:r>
              <a:rPr lang="cs-CZ" sz="2400" i="0" u="none" strike="noStrike" baseline="30000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15a</a:t>
            </a:r>
            <a:r>
              <a:rPr lang="cs-CZ" sz="240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cs-CZ" sz="240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platnými ke dni zveřejnění záměru.</a:t>
            </a:r>
            <a:endParaRPr lang="cs-CZ" sz="24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40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743D6-7224-F08F-2EEA-A13444BF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817EFA-E536-5A7C-3E29-F02D2C0A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r>
              <a:rPr lang="cs-CZ" sz="2800" dirty="0">
                <a:solidFill>
                  <a:srgbClr val="164860"/>
                </a:solidFill>
              </a:rPr>
              <a:t>záměr je chápan jako specifický veřejnoprávní akt s nímž zákon nespojuje povinnost obce </a:t>
            </a:r>
            <a:r>
              <a:rPr lang="cs-CZ" sz="2800" dirty="0" err="1">
                <a:solidFill>
                  <a:srgbClr val="164860"/>
                </a:solidFill>
              </a:rPr>
              <a:t>záměrovanou</a:t>
            </a:r>
            <a:r>
              <a:rPr lang="cs-CZ" sz="2800" dirty="0">
                <a:solidFill>
                  <a:srgbClr val="164860"/>
                </a:solidFill>
              </a:rPr>
              <a:t> dispozici uskutečnit</a:t>
            </a:r>
          </a:p>
          <a:p>
            <a:pPr marL="0" indent="0">
              <a:buNone/>
            </a:pPr>
            <a:endParaRPr lang="cs-CZ" sz="2800" dirty="0">
              <a:solidFill>
                <a:srgbClr val="164860"/>
              </a:solidFill>
            </a:endParaRPr>
          </a:p>
          <a:p>
            <a:r>
              <a:rPr lang="cs-CZ" sz="2800" b="1" dirty="0">
                <a:solidFill>
                  <a:srgbClr val="164860"/>
                </a:solidFill>
              </a:rPr>
              <a:t>nevztahuje se na:</a:t>
            </a:r>
          </a:p>
          <a:p>
            <a:pPr lvl="1"/>
            <a:r>
              <a:rPr lang="cs-CZ" b="1" dirty="0">
                <a:solidFill>
                  <a:srgbClr val="164860"/>
                </a:solidFill>
              </a:rPr>
              <a:t>pronájem bytů a hrobových míst </a:t>
            </a:r>
            <a:r>
              <a:rPr lang="cs-CZ" dirty="0">
                <a:solidFill>
                  <a:srgbClr val="164860"/>
                </a:solidFill>
              </a:rPr>
              <a:t>(bez jakéhokoli omezení),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pronájem, pacht, </a:t>
            </a:r>
            <a:r>
              <a:rPr lang="cs-CZ" dirty="0" err="1">
                <a:solidFill>
                  <a:srgbClr val="164860"/>
                </a:solidFill>
              </a:rPr>
              <a:t>výpůjčku</a:t>
            </a:r>
            <a:r>
              <a:rPr lang="cs-CZ" dirty="0">
                <a:solidFill>
                  <a:srgbClr val="164860"/>
                </a:solidFill>
              </a:rPr>
              <a:t> nebo výprosu právnické osobě zřízené, založené nebo ovládané obcí,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krátkodobé pronájmy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93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2073496-7CDA-F28C-4A46-B92D80FE9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0076" y="3301413"/>
            <a:ext cx="10810828" cy="1844776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7170" name="Picture 2" descr="Záměr zřízení věcného břemene Ovčín « Obec Středokluky">
            <a:extLst>
              <a:ext uri="{FF2B5EF4-FFF2-40B4-BE49-F238E27FC236}">
                <a16:creationId xmlns:a16="http://schemas.microsoft.com/office/drawing/2014/main" id="{08BE93D7-0208-9FA0-E0B2-DA2E782F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300626"/>
            <a:ext cx="5895279" cy="81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C0C299F6-A11D-83E1-2810-5B70C8C56F68}"/>
                  </a:ext>
                </a:extLst>
              </p14:cNvPr>
              <p14:cNvContentPartPr/>
              <p14:nvPr/>
            </p14:nvContentPartPr>
            <p14:xfrm>
              <a:off x="3441043" y="2680747"/>
              <a:ext cx="5649480" cy="24408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C0C299F6-A11D-83E1-2810-5B70C8C56F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043" y="2573107"/>
                <a:ext cx="5757120" cy="26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E49F6D30-4E9B-F96A-8220-F63CD9DCE43C}"/>
                  </a:ext>
                </a:extLst>
              </p14:cNvPr>
              <p14:cNvContentPartPr/>
              <p14:nvPr/>
            </p14:nvContentPartPr>
            <p14:xfrm>
              <a:off x="7941043" y="2099707"/>
              <a:ext cx="1610640" cy="17917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E49F6D30-4E9B-F96A-8220-F63CD9DCE4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87043" y="1991707"/>
                <a:ext cx="1718280" cy="200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Nadpis 4">
            <a:extLst>
              <a:ext uri="{FF2B5EF4-FFF2-40B4-BE49-F238E27FC236}">
                <a16:creationId xmlns:a16="http://schemas.microsoft.com/office/drawing/2014/main" id="{47110521-7F1C-96B7-2D3B-0F5B94532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2020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AFDFE-21DE-8C2E-AE64-10F51566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5B1042B-8D0E-8726-CD9B-50FD84776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145" y="225469"/>
            <a:ext cx="9028587" cy="494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8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AE0752-5CB6-8BC4-8838-3BBAEB95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Obsah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720556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Další a závěr</a:t>
            </a: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41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998863-B3BA-561C-37B3-6A32D763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Výjimka nezveřejnění záměru „bytu“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66606-737A-D5D9-CB5A-CD5CD7223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  <a:effectLst/>
                <a:latin typeface="Helvetica" pitchFamily="2" charset="0"/>
              </a:rPr>
              <a:t>Pokud byty nebo nebytové prostory nejsou vymezeny, jsou i nadále částí nemovitosti (budovy), takže dispozice s nimi je </a:t>
            </a:r>
            <a:r>
              <a:rPr lang="cs-CZ" i="1" dirty="0">
                <a:solidFill>
                  <a:srgbClr val="164860"/>
                </a:solidFill>
                <a:effectLst/>
                <a:latin typeface="Helvetica" pitchFamily="2" charset="0"/>
              </a:rPr>
              <a:t>de iure </a:t>
            </a:r>
            <a:r>
              <a:rPr lang="cs-CZ" dirty="0">
                <a:solidFill>
                  <a:srgbClr val="164860"/>
                </a:solidFill>
                <a:effectLst/>
                <a:latin typeface="Helvetica" pitchFamily="2" charset="0"/>
              </a:rPr>
              <a:t>i dispozicí s částí nemovitosti. </a:t>
            </a:r>
          </a:p>
          <a:p>
            <a:endParaRPr lang="cs-CZ" dirty="0">
              <a:solidFill>
                <a:srgbClr val="164860"/>
              </a:solidFill>
              <a:latin typeface="Helvetica" pitchFamily="2" charset="0"/>
            </a:endParaRPr>
          </a:p>
          <a:p>
            <a:endParaRPr lang="cs-CZ" dirty="0">
              <a:solidFill>
                <a:srgbClr val="164860"/>
              </a:solidFill>
              <a:latin typeface="Helvetica" pitchFamily="2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Helvetica" pitchFamily="2" charset="0"/>
              </a:rPr>
              <a:t>pokud není bytová jednotka vymezena v KN, jedná se o nakládání s částí nemovitosti </a:t>
            </a:r>
            <a:r>
              <a:rPr lang="cs-CZ" dirty="0">
                <a:solidFill>
                  <a:srgbClr val="164860"/>
                </a:solidFill>
                <a:latin typeface="Helvetica" pitchFamily="2" charset="0"/>
              </a:rPr>
              <a:t>= zveřejnění záměru</a:t>
            </a:r>
            <a:endParaRPr lang="cs-CZ" dirty="0">
              <a:solidFill>
                <a:srgbClr val="164860"/>
              </a:solidFill>
              <a:effectLst/>
              <a:latin typeface="Helvetica" pitchFamily="2" charset="0"/>
            </a:endParaRPr>
          </a:p>
          <a:p>
            <a:endParaRPr lang="cs-CZ" dirty="0">
              <a:solidFill>
                <a:srgbClr val="164860"/>
              </a:solidFill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5E9342E-E5EF-899B-2EED-65D7AE1AAF39}"/>
              </a:ext>
            </a:extLst>
          </p:cNvPr>
          <p:cNvSpPr txBox="1">
            <a:spLocks/>
          </p:cNvSpPr>
          <p:nvPr/>
        </p:nvSpPr>
        <p:spPr>
          <a:xfrm>
            <a:off x="7904967" y="2940484"/>
            <a:ext cx="3882025" cy="48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  <a:latin typeface="Helvetica" pitchFamily="2" charset="0"/>
              </a:rPr>
              <a:t>Metodika MVČR 7.2.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88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DE0C3-5C23-8B0C-2F73-D574ED34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422E8F4-A94B-B7CB-72B1-36A8DB02E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9466492" cy="643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57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BB8E2-46B1-4C41-5310-EE97657F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673790-5822-8C0B-36EF-076A07196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E8DD08-1229-CF51-EFEB-82AD53939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4631"/>
            <a:ext cx="10273773" cy="66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7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A5E9B-54C0-459C-F33F-92A3503C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Identifikace nemovitosti</a:t>
            </a:r>
            <a:endParaRPr lang="cs-CZ" b="1" dirty="0">
              <a:solidFill>
                <a:srgbClr val="164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FA0474-3FEC-4DB5-141B-704395DE9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5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jednoznačně specifikovat zamyšlenou majetkovou dispozici (např. prodej, pronájem apod.)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nemusí obsahovat označení „záměr“ nebo odkaz na § 39 zákona o obcích, </a:t>
            </a:r>
            <a:b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</a:b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Přílohy: geometrický plán, pravidla mapky aj.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55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11F9DE-8D5C-2525-F233-A9677E04C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82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záměr je nutné zveřejnit i v případě úmyslu prodat dosud neoddělenou část pozemku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geometrický plán X situační plán X plán </a:t>
            </a:r>
          </a:p>
          <a:p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latin typeface="Arial" panose="020B0604020202020204" pitchFamily="34" charset="0"/>
              </a:rPr>
              <a:t>náklady na GP apod.??</a:t>
            </a:r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9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68C22-991E-AE1F-D256-BC2D0B0A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  <a:effectLst/>
                <a:latin typeface="Helvetica" pitchFamily="2" charset="0"/>
              </a:rPr>
              <a:t>Doba zveřejnění záměru </a:t>
            </a:r>
            <a:endParaRPr lang="cs-CZ" b="1" dirty="0">
              <a:solidFill>
                <a:srgbClr val="164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6D1791-BA8F-7F99-5555-75378BC29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31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judikatura Nejvyššího soudu, konkrétně rozsudek ze dne 23. 2. 2012,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sp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. zn. 30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Cdo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 2146/2010 (právní názor byl „potvrzen“ rozhodnutím ze dne 25. 2. 2014,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sp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. zn. 30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Cdo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 4084/2014).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Soud při posuzování účinků zveřejnění záměru především připustil, že </a:t>
            </a:r>
            <a:r>
              <a:rPr lang="cs-CZ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do záměru bude započítáván i den sejmutí z úřední desky, nikoli den vyvěšení.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01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F86E8-42A6-3615-A65B-A00E561D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  <a:effectLst/>
                <a:latin typeface="Helvetica" pitchFamily="2" charset="0"/>
              </a:rPr>
              <a:t>Místo zveřejnění záměru </a:t>
            </a:r>
            <a:endParaRPr lang="cs-CZ" b="1" dirty="0">
              <a:solidFill>
                <a:srgbClr val="164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16CCB-4B9C-80AE-EA4C-78960C53C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na úřední desce obecního úřadu,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může obec zveřejnit též způsobem v místě obvyklým,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fyzická úřední deska a způsob umožňující dálkový přistup, tj. „elektronická úřední deska“,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jinak neúčinnost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01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6BA5B-FB88-88A0-E089-35E69E44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  <a:effectLst/>
                <a:latin typeface="Helvetica" pitchFamily="2" charset="0"/>
              </a:rPr>
              <a:t>Problematika tzv. „</a:t>
            </a:r>
            <a:r>
              <a:rPr lang="cs-CZ" dirty="0" err="1">
                <a:solidFill>
                  <a:srgbClr val="164860"/>
                </a:solidFill>
                <a:effectLst/>
                <a:latin typeface="Helvetica" pitchFamily="2" charset="0"/>
              </a:rPr>
              <a:t>adresného</a:t>
            </a:r>
            <a:r>
              <a:rPr lang="cs-CZ" dirty="0">
                <a:solidFill>
                  <a:srgbClr val="164860"/>
                </a:solidFill>
                <a:effectLst/>
                <a:latin typeface="Helvetica" pitchFamily="2" charset="0"/>
              </a:rPr>
              <a:t> záměru“ </a:t>
            </a:r>
            <a:endParaRPr lang="cs-CZ" dirty="0">
              <a:solidFill>
                <a:srgbClr val="164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D7C3C8-7E03-95C5-BDA0-7FF9341F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obec deklarovala svůj úmysl prodat (pronajmout, darovat apod.)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konkrétní nemovitost předem označené osobě přímo ve zveřejňovaném záměru.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obec předem projevila svůj (předběžný) úmysl uzavřít uvažovanou smlouvu s konkrétní osobou.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nelze chápat jako rozhodnutí zastupitelstva obce nebo rady obce jako rozhodnutí o prodeji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33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B0C7F-B4CC-3615-3F67-427FBD3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Bližší podmínky v záměru – ano nebo ne?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71AFBC-872F-C1D1-DD4D-078B63D18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spíše nedoporučujeme</a:t>
            </a:r>
          </a:p>
          <a:p>
            <a:r>
              <a:rPr lang="cs-CZ" dirty="0">
                <a:solidFill>
                  <a:srgbClr val="164860"/>
                </a:solidFill>
              </a:rPr>
              <a:t>od takto uvedených podmínek se obec nemůže odchýlit</a:t>
            </a:r>
          </a:p>
          <a:p>
            <a:r>
              <a:rPr lang="cs-CZ" dirty="0">
                <a:solidFill>
                  <a:srgbClr val="164860"/>
                </a:solidFill>
              </a:rPr>
              <a:t>rozsudek NS </a:t>
            </a:r>
            <a:r>
              <a:rPr lang="cs-CZ" dirty="0" err="1">
                <a:solidFill>
                  <a:srgbClr val="164860"/>
                </a:solidFill>
                <a:effectLst/>
                <a:latin typeface="Helvetica" pitchFamily="2" charset="0"/>
              </a:rPr>
              <a:t>Cdo</a:t>
            </a:r>
            <a:r>
              <a:rPr lang="cs-CZ" dirty="0">
                <a:solidFill>
                  <a:srgbClr val="164860"/>
                </a:solidFill>
                <a:effectLst/>
                <a:latin typeface="Helvetica" pitchFamily="2" charset="0"/>
              </a:rPr>
              <a:t> 721/2010</a:t>
            </a:r>
          </a:p>
          <a:p>
            <a:r>
              <a:rPr lang="cs-CZ" dirty="0">
                <a:solidFill>
                  <a:srgbClr val="164860"/>
                </a:solidFill>
                <a:latin typeface="Helvetica" pitchFamily="2" charset="0"/>
              </a:rPr>
              <a:t>typicky lhůta k podávání nabídek, minimální cena nájmu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latin typeface="Helvetica" pitchFamily="2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Helvetica" pitchFamily="2" charset="0"/>
              </a:rPr>
              <a:t>odkaz na jiný dokument – podmínky pronájmu?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6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0B50B-B85D-19E8-F183-233E7EFA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Nejnovější rozhodnutí NS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5F23DB-0330-BEED-0430-92B266A62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78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i="0" cap="all" dirty="0">
                <a:solidFill>
                  <a:srgbClr val="164860"/>
                </a:solidFill>
                <a:effectLst/>
              </a:rPr>
              <a:t>NEJVYŠŠÍ SOUD</a:t>
            </a:r>
            <a:r>
              <a:rPr lang="cs-CZ" b="1" cap="all" dirty="0">
                <a:solidFill>
                  <a:srgbClr val="164860"/>
                </a:solidFill>
              </a:rPr>
              <a:t> </a:t>
            </a:r>
            <a:r>
              <a:rPr lang="cs-CZ" b="1" i="0" dirty="0">
                <a:solidFill>
                  <a:srgbClr val="164860"/>
                </a:solidFill>
                <a:effectLst/>
              </a:rPr>
              <a:t>23 </a:t>
            </a:r>
            <a:r>
              <a:rPr lang="cs-CZ" b="1" i="0" dirty="0" err="1">
                <a:solidFill>
                  <a:srgbClr val="164860"/>
                </a:solidFill>
                <a:effectLst/>
              </a:rPr>
              <a:t>Cdo</a:t>
            </a:r>
            <a:r>
              <a:rPr lang="cs-CZ" b="1" i="0" dirty="0">
                <a:solidFill>
                  <a:srgbClr val="164860"/>
                </a:solidFill>
                <a:effectLst/>
              </a:rPr>
              <a:t> 389/2023</a:t>
            </a:r>
            <a:r>
              <a:rPr lang="cs-CZ" b="1" i="0" cap="all" dirty="0">
                <a:solidFill>
                  <a:srgbClr val="164860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cs-CZ" b="1" i="0" cap="all" dirty="0">
              <a:solidFill>
                <a:srgbClr val="164860"/>
              </a:solidFill>
              <a:effectLst/>
            </a:endParaRPr>
          </a:p>
          <a:p>
            <a:pPr marL="0" indent="0">
              <a:buNone/>
            </a:pPr>
            <a:r>
              <a:rPr lang="cs-CZ" i="0" cap="all" dirty="0">
                <a:solidFill>
                  <a:srgbClr val="164860"/>
                </a:solidFill>
                <a:effectLst/>
              </a:rPr>
              <a:t>ZA SOUČÁST ZÁMĚRU PRODEJE MAJETKU OBCE PODLE § 39 ZÁKONA O OBCÍCH </a:t>
            </a:r>
            <a:r>
              <a:rPr lang="cs-CZ" b="1" i="0" u="sng" cap="all" dirty="0">
                <a:solidFill>
                  <a:srgbClr val="164860"/>
                </a:solidFill>
                <a:effectLst/>
              </a:rPr>
              <a:t>NELZE POVAŽOVAT JINÝ DOKUMENT (NAPŘ. PRAVIDLA PRODEJE), NA KTERÝ JE ZÁMĚREM ODKAZOVÁNO,</a:t>
            </a:r>
            <a:r>
              <a:rPr lang="cs-CZ" b="1" i="0" cap="all" dirty="0">
                <a:solidFill>
                  <a:srgbClr val="164860"/>
                </a:solidFill>
                <a:effectLst/>
              </a:rPr>
              <a:t> </a:t>
            </a:r>
            <a:r>
              <a:rPr lang="cs-CZ" i="0" cap="all" dirty="0">
                <a:solidFill>
                  <a:srgbClr val="164860"/>
                </a:solidFill>
                <a:effectLst/>
              </a:rPr>
              <a:t>AVŠAK ZÁMĚR NEOBSAHUJE ZNĚNÍ TOHOTO DOKUMENTU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6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53050-7914-C343-E68B-591025C1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  <a:latin typeface="+mn-lt"/>
              </a:rPr>
              <a:t>Mgr. Martin Juřík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D6A3B9-E038-DDFC-7791-68DD7CA3E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164860"/>
                </a:solidFill>
              </a:rPr>
              <a:t>senior advokát Advokátní kancelář Petráš Rezek s.r.o.</a:t>
            </a:r>
          </a:p>
          <a:p>
            <a:r>
              <a:rPr lang="cs-CZ" dirty="0">
                <a:solidFill>
                  <a:srgbClr val="164860"/>
                </a:solidFill>
              </a:rPr>
              <a:t>specializace na právo samosprávných celků (obce a města)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vysokoškolský pedagog UTB Zlín – Fakulta ekonomie a managementu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lektorská činnost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Veřejné centrum pro veřejnou správu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TSM kurzy, aj. </a:t>
            </a:r>
          </a:p>
          <a:p>
            <a:pPr lvl="1"/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45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2743D-8B44-E55A-C85F-FCBE0981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Kdy vyvěsit nový záměr?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DA05BE-4F6D-B47E-ADB9-CC5520E81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jak dlouhá doba může maximálně uplynout mezi sejmutím záměru z úřední desky a navazujícím rozhodováním obecního orgánu o uzavření smlouvy? </a:t>
            </a:r>
          </a:p>
          <a:p>
            <a:r>
              <a:rPr lang="cs-CZ" sz="2400" dirty="0">
                <a:solidFill>
                  <a:srgbClr val="1648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sz="240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ndividuální dle charakteru zamýšlené věci</a:t>
            </a:r>
          </a:p>
          <a:p>
            <a:r>
              <a:rPr lang="cs-CZ" sz="2400" dirty="0">
                <a:solidFill>
                  <a:srgbClr val="1648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240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etodika MVČR – </a:t>
            </a:r>
            <a:r>
              <a:rPr lang="cs-CZ" sz="2400" b="1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cca šest měsíců </a:t>
            </a:r>
          </a:p>
          <a:p>
            <a:pPr marL="0" indent="0">
              <a:buNone/>
            </a:pPr>
            <a:endParaRPr lang="cs-CZ" sz="2400" b="1" dirty="0">
              <a:solidFill>
                <a:srgbClr val="1648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Rozhodnutí NS ČR 26 </a:t>
            </a:r>
            <a:r>
              <a:rPr lang="cs-CZ" sz="2400" dirty="0" err="1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Cdo</a:t>
            </a:r>
            <a:r>
              <a:rPr lang="cs-CZ" sz="2400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4198/2011</a:t>
            </a:r>
          </a:p>
          <a:p>
            <a:pPr lvl="1"/>
            <a:r>
              <a:rPr lang="cs-CZ" sz="2000" i="1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Není vyloučeno, aby mezi publikací záměru a rozhodnutím obce uplynula delší doba, avšak nesmí být s ohledem na konkrétní povahu zamyšlené dispozice nepřiměřeně dlouhá. Uplynuly-li však mezi zveřejněním záměru (jeho sejmutím z úřední desky) a projednáním tohoto záměru v orgánech obce </a:t>
            </a:r>
            <a:r>
              <a:rPr lang="cs-CZ" sz="2000" b="1" i="1" u="sng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více než dva roky, jde o dobu obecně nepřijatelnou.</a:t>
            </a:r>
            <a:r>
              <a:rPr lang="cs-CZ" sz="2000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cs-CZ" sz="2400" dirty="0">
              <a:solidFill>
                <a:srgbClr val="1648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solidFill>
                <a:srgbClr val="1648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solidFill>
                <a:srgbClr val="1648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53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AD819-26C9-F03B-A104-BF548826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Kdo vyvěšuje záměr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3FC5E4-B7E2-5A17-88D5-CDA3094AE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nevyhrazená pravomoc - Rada nebo starosta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možnost zmocnění a přenesení pravomoci na obecní úřad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zveřejnění „špatným orgánem“ ≄ neúčinnost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je platný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rozsudek Nejvyššího soudu ze dne 6. 8. 2009, </a:t>
            </a:r>
            <a:r>
              <a:rPr lang="cs-CZ" dirty="0" err="1">
                <a:solidFill>
                  <a:srgbClr val="164860"/>
                </a:solidFill>
              </a:rPr>
              <a:t>sp</a:t>
            </a:r>
            <a:r>
              <a:rPr lang="cs-CZ" dirty="0">
                <a:solidFill>
                  <a:srgbClr val="164860"/>
                </a:solidFill>
              </a:rPr>
              <a:t>. zn. 22 </a:t>
            </a:r>
            <a:r>
              <a:rPr lang="cs-CZ" dirty="0" err="1">
                <a:solidFill>
                  <a:srgbClr val="164860"/>
                </a:solidFill>
              </a:rPr>
              <a:t>Cdo</a:t>
            </a:r>
            <a:r>
              <a:rPr lang="cs-CZ" dirty="0">
                <a:solidFill>
                  <a:srgbClr val="164860"/>
                </a:solidFill>
              </a:rPr>
              <a:t> 4897/2007</a:t>
            </a:r>
          </a:p>
        </p:txBody>
      </p:sp>
    </p:spTree>
    <p:extLst>
      <p:ext uri="{BB962C8B-B14F-4D97-AF65-F5344CB8AC3E}">
        <p14:creationId xmlns:p14="http://schemas.microsoft.com/office/powerpoint/2010/main" val="3031868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41309-23DE-35A6-6F2F-0CC059A6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Do kdy můžu doručit nabídku?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32EB01-F25F-A036-4C61-D21ED49F9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Lhůta </a:t>
            </a:r>
          </a:p>
          <a:p>
            <a:r>
              <a:rPr lang="cs-CZ" dirty="0">
                <a:solidFill>
                  <a:srgbClr val="FF0000"/>
                </a:solidFill>
              </a:rPr>
              <a:t>způsob doručení nabídek??</a:t>
            </a:r>
          </a:p>
        </p:txBody>
      </p:sp>
    </p:spTree>
    <p:extLst>
      <p:ext uri="{BB962C8B-B14F-4D97-AF65-F5344CB8AC3E}">
        <p14:creationId xmlns:p14="http://schemas.microsoft.com/office/powerpoint/2010/main" val="435085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17146-ADF6-AE55-4EA6-0806DAEC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Nájem nebo pacht?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9B8E52-48D0-41DC-70A2-A7D5BE4EB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b="0" i="0" dirty="0">
                <a:solidFill>
                  <a:srgbClr val="164860"/>
                </a:solidFill>
                <a:effectLst/>
                <a:latin typeface="Google Sans"/>
              </a:rPr>
              <a:t>Nájmem rozumíme pouze takový závazkový právní vztah, který umožňuje nájemci pronajatou věc pouze užívat. </a:t>
            </a:r>
            <a:r>
              <a:rPr lang="cs-CZ" b="1" i="0" u="sng" dirty="0">
                <a:solidFill>
                  <a:srgbClr val="164860"/>
                </a:solidFill>
                <a:effectLst/>
                <a:latin typeface="Google Sans"/>
              </a:rPr>
              <a:t>Pacht naopak navíc opravňuje pachtýře jak k užívání věci, </a:t>
            </a:r>
            <a:r>
              <a:rPr lang="cs-CZ" b="0" i="0" dirty="0">
                <a:solidFill>
                  <a:srgbClr val="164860"/>
                </a:solidFill>
                <a:effectLst/>
                <a:latin typeface="Google Sans"/>
              </a:rPr>
              <a:t>tak i k tomu, aby ji požíval , tedy aby z najaté věci pobíral určitý výnos.</a:t>
            </a:r>
          </a:p>
          <a:p>
            <a:pPr marL="0" indent="0">
              <a:buNone/>
            </a:pPr>
            <a:endParaRPr lang="cs-CZ" b="0" i="0" dirty="0">
              <a:solidFill>
                <a:srgbClr val="164860"/>
              </a:solidFill>
              <a:effectLst/>
              <a:latin typeface="Google Sans"/>
            </a:endParaRPr>
          </a:p>
          <a:p>
            <a:r>
              <a:rPr lang="cs-CZ" dirty="0">
                <a:solidFill>
                  <a:srgbClr val="164860"/>
                </a:solidFill>
                <a:latin typeface="Google Sans"/>
              </a:rPr>
              <a:t>Příklady:</a:t>
            </a:r>
          </a:p>
          <a:p>
            <a:pPr lvl="1"/>
            <a:r>
              <a:rPr lang="cs-CZ" dirty="0">
                <a:solidFill>
                  <a:srgbClr val="164860"/>
                </a:solidFill>
                <a:latin typeface="Google Sans"/>
              </a:rPr>
              <a:t>zařízená restaurace PACHT, nebytový prostor NÁJEM, </a:t>
            </a:r>
          </a:p>
          <a:p>
            <a:pPr lvl="1"/>
            <a:r>
              <a:rPr lang="cs-CZ" dirty="0">
                <a:solidFill>
                  <a:srgbClr val="164860"/>
                </a:solidFill>
                <a:latin typeface="Google Sans"/>
              </a:rPr>
              <a:t>stánek NÁJEM,</a:t>
            </a:r>
          </a:p>
          <a:p>
            <a:pPr lvl="1"/>
            <a:r>
              <a:rPr lang="cs-CZ" dirty="0">
                <a:solidFill>
                  <a:srgbClr val="164860"/>
                </a:solidFill>
                <a:latin typeface="Google Sans"/>
              </a:rPr>
              <a:t>kemp PACHT,</a:t>
            </a: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5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4622C-890A-4AF9-2429-1E4191693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135C298-7E38-BC6D-6DA4-82712C8AF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233" y="1"/>
            <a:ext cx="8325437" cy="53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4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83586-32E9-B6E3-81C3-5E766759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33067F-BA7F-720F-18D2-5484A931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3" y="1586857"/>
            <a:ext cx="10515600" cy="45360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164860"/>
                </a:solidFill>
              </a:rPr>
              <a:t>2 fáze uzavření smlouvy (nájemní)</a:t>
            </a:r>
          </a:p>
          <a:p>
            <a:pPr marL="0" indent="0">
              <a:buNone/>
            </a:pPr>
            <a:endParaRPr lang="cs-CZ" sz="2400" dirty="0">
              <a:solidFill>
                <a:srgbClr val="164860"/>
              </a:solidFill>
            </a:endParaRPr>
          </a:p>
          <a:p>
            <a:pPr lvl="1"/>
            <a:r>
              <a:rPr lang="cs-CZ" sz="2000" dirty="0">
                <a:solidFill>
                  <a:srgbClr val="164860"/>
                </a:solidFill>
              </a:rPr>
              <a:t>1. fáze</a:t>
            </a:r>
          </a:p>
          <a:p>
            <a:pPr lvl="2"/>
            <a:r>
              <a:rPr lang="cs-CZ" sz="1800" dirty="0">
                <a:solidFill>
                  <a:srgbClr val="164860"/>
                </a:solidFill>
                <a:latin typeface="Calibri" panose="020F0502020204030204" pitchFamily="34" charset="0"/>
              </a:rPr>
              <a:t>příslušný orgán obce (zastupitelstvo, rada nebo starosta) rozhodne o tom, že dané majetkoprávní jednání bude učiněno, tj. </a:t>
            </a:r>
            <a:r>
              <a:rPr lang="cs-CZ" sz="1800" dirty="0" err="1">
                <a:solidFill>
                  <a:srgbClr val="164860"/>
                </a:solidFill>
                <a:latin typeface="Calibri" panose="020F0502020204030204" pitchFamily="34" charset="0"/>
              </a:rPr>
              <a:t>vytvoři</a:t>
            </a:r>
            <a:r>
              <a:rPr lang="cs-CZ" sz="1800" dirty="0">
                <a:solidFill>
                  <a:srgbClr val="164860"/>
                </a:solidFill>
                <a:latin typeface="Calibri" panose="020F0502020204030204" pitchFamily="34" charset="0"/>
              </a:rPr>
              <a:t>́ vůli obce být určitým způsobem právně vázána </a:t>
            </a:r>
          </a:p>
          <a:p>
            <a:pPr marL="457200" lvl="1" indent="0">
              <a:buNone/>
            </a:pPr>
            <a:endParaRPr lang="cs-CZ" sz="2000" dirty="0">
              <a:solidFill>
                <a:srgbClr val="164860"/>
              </a:solidFill>
            </a:endParaRPr>
          </a:p>
          <a:p>
            <a:pPr lvl="1"/>
            <a:r>
              <a:rPr lang="cs-CZ" sz="2000" dirty="0">
                <a:solidFill>
                  <a:srgbClr val="164860"/>
                </a:solidFill>
              </a:rPr>
              <a:t>2. fáze</a:t>
            </a:r>
          </a:p>
          <a:p>
            <a:pPr lvl="2"/>
            <a:r>
              <a:rPr lang="cs-CZ" sz="1800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k tomu zákonem oprávněná osoba, tj. zpravidla starosta obce, který podle § 103 odst. 1 zákona o obcích zastupuje obec navenek, event. jiná osoba, toto právní jednání za obec učiní ́(navenek projeví utvořenou vůli obce). </a:t>
            </a:r>
          </a:p>
          <a:p>
            <a:pPr lvl="2"/>
            <a:r>
              <a:rPr lang="cs-CZ" sz="1800" dirty="0">
                <a:solidFill>
                  <a:srgbClr val="164860"/>
                </a:solidFill>
                <a:latin typeface="Calibri" panose="020F0502020204030204" pitchFamily="34" charset="0"/>
              </a:rPr>
              <a:t>závazek vzniká až k tomuto okamžiku</a:t>
            </a:r>
            <a:endParaRPr lang="cs-CZ" sz="1800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pPr lvl="2"/>
            <a:endParaRPr lang="cs-CZ" sz="1800" dirty="0">
              <a:solidFill>
                <a:srgbClr val="164860"/>
              </a:solidFill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F3E4686-012D-92A2-B989-8637960FD007}"/>
              </a:ext>
            </a:extLst>
          </p:cNvPr>
          <p:cNvSpPr txBox="1">
            <a:spLocks/>
          </p:cNvSpPr>
          <p:nvPr/>
        </p:nvSpPr>
        <p:spPr>
          <a:xfrm>
            <a:off x="463463" y="261294"/>
            <a:ext cx="11047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164860"/>
                </a:solidFill>
                <a:latin typeface="Helvetica" pitchFamily="2" charset="0"/>
              </a:rPr>
              <a:t>Orgán příslušný k rozhodnutí o záměru </a:t>
            </a:r>
            <a:endParaRPr lang="cs-CZ" b="1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68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8C8F7C-61D4-37BB-F62C-11D1A209B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75" y="365125"/>
            <a:ext cx="11047957" cy="1325563"/>
          </a:xfrm>
        </p:spPr>
        <p:txBody>
          <a:bodyPr/>
          <a:lstStyle/>
          <a:p>
            <a:r>
              <a:rPr lang="cs-CZ" b="1" dirty="0">
                <a:solidFill>
                  <a:srgbClr val="164860"/>
                </a:solidFill>
                <a:effectLst/>
                <a:latin typeface="Helvetica" pitchFamily="2" charset="0"/>
              </a:rPr>
              <a:t>Orgán příslušný k rozhodnutí o záměru </a:t>
            </a:r>
            <a:endParaRPr lang="cs-CZ" b="1" dirty="0">
              <a:solidFill>
                <a:srgbClr val="164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197233-0D16-A428-DCBE-91B86F06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přijetí záměru rozhodne rada obce v rámci nevyhrazené pravomoci dle § 102 odst. 3 zákona o obcích,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v případě obcí, v nichž není volena rada, by rozhodnutí o přijetí záměru činil starosta,</a:t>
            </a:r>
          </a:p>
          <a:p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latin typeface="Calibri" panose="020F0502020204030204" pitchFamily="34" charset="0"/>
              </a:rPr>
              <a:t>vedoucí odboru?, někdo jiný?</a:t>
            </a: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570A77-1394-13C2-1C04-3B501BBFC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53" y="385131"/>
            <a:ext cx="10515600" cy="4988535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§102 odst. (3):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Rada obce zabezpečuje rozhodování ostatních záležitostí patřících do samostatné působnosti obce, pokud nejsou vyhrazeny zastupitelstvu obce nebo pokud si je zastupitelstvo obce nevyhradilo; rada obce může tyto pravomoci </a:t>
            </a:r>
            <a:r>
              <a:rPr lang="cs-CZ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zcela nebo zčásti svěřit starostovi nebo obecnímu úřadu; 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rada obce může svěřit obecní policii zcela nebo zčásti rozhodování o právních jednáních souvisejících s činností obecní policie.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</a:rPr>
              <a:t>organizační řád, usnesení Rady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vymezení svěřené pravomoci (nájmy), finanční omezení (částkou)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svěření pravomoci příspěvkové organizaci, s.r.o., apod.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zřizovací listina, soukromoprávní vztah</a:t>
            </a:r>
          </a:p>
        </p:txBody>
      </p:sp>
    </p:spTree>
    <p:extLst>
      <p:ext uri="{BB962C8B-B14F-4D97-AF65-F5344CB8AC3E}">
        <p14:creationId xmlns:p14="http://schemas.microsoft.com/office/powerpoint/2010/main" val="389750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5B927-E162-94AF-D309-68D7EC34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Nájemní smlouva a zastupitelstvo?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C5DE86-EEB7-4B8D-6746-C0B118D33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§84 odst. (4): </a:t>
            </a: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Zastupitelstvo obce si může vyhradit další pravomoc v samostatné působnosti obce mimo pravomoci vyhrazené radě obce podle § 102 odst. 2.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latin typeface="Calibri" panose="020F0502020204030204" pitchFamily="34" charset="0"/>
              </a:rPr>
              <a:t>V případě, že si ZO vyhradí určitou pravomoc, je nutné, aby následující jednání činil stejný orgán !! (dodatky smluv apod.)</a:t>
            </a: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746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9773E-7260-D14C-FFF8-51F9BD9E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Náležitosti rozhodnutí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6DEA82-32AB-C6E9-AFA2-4EF83D5E9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základní (podstatné) náležitosti zamýšleného právního jednání,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variantně také schvalovaní celý text smlouvy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8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DA1B46-F9F7-1D44-FDEC-7C71786F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60660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B9540-A27A-3BB4-E503-048C89EAC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Podstatné náležitosti nájemní smlouvy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C8975-8E23-E004-33A6-C37C63C3E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osoba, 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s níž má být uzavřena smlouva, by měla být označena jménem, příjmením, datem narození / rodný číslem a např. adresou místa trvalého pobytu, </a:t>
            </a:r>
          </a:p>
          <a:p>
            <a:r>
              <a:rPr lang="cs-CZ" b="1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určení předmětu nájmu 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(např. nemovitost by měla být označena v souladu s katastrálním zákonem) </a:t>
            </a:r>
          </a:p>
          <a:p>
            <a:r>
              <a:rPr lang="cs-CZ" b="1" dirty="0">
                <a:solidFill>
                  <a:srgbClr val="164860"/>
                </a:solidFill>
                <a:latin typeface="Calibri" panose="020F0502020204030204" pitchFamily="34" charset="0"/>
              </a:rPr>
              <a:t>písemnost ??</a:t>
            </a:r>
            <a:endParaRPr lang="cs-CZ" b="1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91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97D5AD-CDC1-53C5-8D1F-68945F0F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Kdy vzniká vynutitelný závazek?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25B0F-D4AE-D65A-DBF2-23AD0147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záměr 					 závazek? 		NE</a:t>
            </a:r>
          </a:p>
          <a:p>
            <a:r>
              <a:rPr lang="cs-CZ" dirty="0">
                <a:solidFill>
                  <a:srgbClr val="164860"/>
                </a:solidFill>
              </a:rPr>
              <a:t>usnesení Rady / zastupitelstva		 závazek?		NE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164860"/>
                </a:solidFill>
              </a:rPr>
              <a:t>❋odpovědnost za předsmluvní jednání</a:t>
            </a:r>
          </a:p>
        </p:txBody>
      </p:sp>
    </p:spTree>
    <p:extLst>
      <p:ext uri="{BB962C8B-B14F-4D97-AF65-F5344CB8AC3E}">
        <p14:creationId xmlns:p14="http://schemas.microsoft.com/office/powerpoint/2010/main" val="9146376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4013E-1CA9-A0E5-D3F0-90DAB3C1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Kdo podepisuje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85140-E4DF-BEB6-B1D4-78B7B5FA4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Starosta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 je oprávněn jménem obce mj. i uzavřít smlouvu. K tomuto jednání nepotřebuje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žádne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́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dalši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́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výslovne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́ zmocnění nebo pověření,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nebot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̌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takove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́ oprávnění mu plyne přímo ze zákona.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Místostarosta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 může s ohledem na § 104 odst. 1 zákona o obcích za obec uzavřít předem schválenou smlouvu i v době, kdy nezastupuje starostu, avšak pouze, pokud jej k tomu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příslušny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́ orgán svým </a:t>
            </a:r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rozhodnutím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 přímo pověřil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24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F1936E-7F19-D21E-C9C3-475D7DAE6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362" y="64817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zaměstnanci:</a:t>
            </a:r>
          </a:p>
          <a:p>
            <a:pPr lvl="1"/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právnickou osobu budou zastupovat i její zaměstnanci v rozsahu obvyklém vzhledem k jejich zařazení nebo funkci; přitom rozhoduje stav, jak se jeví veřejnosti),</a:t>
            </a:r>
          </a:p>
          <a:p>
            <a:pPr lvl="1"/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organizační  řád, pověření</a:t>
            </a:r>
            <a:b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</a:b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člen zastupitelstva obce nebo rady obce není obvyklé, že tyto osoby zastupují obec navenek. K zastoupení by tedy potřebovaly výslovné́ pověření (plnou moc).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772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FA7AD-A8C0-76A3-4674-723A6F32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33975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64860"/>
                </a:solidFill>
                <a:effectLst/>
                <a:latin typeface="Helvetica" pitchFamily="2" charset="0"/>
              </a:rPr>
              <a:t>Doložka o splnění podmínek pro uzavření smlouvy </a:t>
            </a:r>
            <a:endParaRPr lang="cs-CZ" b="1" dirty="0">
              <a:solidFill>
                <a:srgbClr val="1648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FEDD2A-36BB-D6D4-68BE-18AF28F75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§41 odst. (1): </a:t>
            </a:r>
          </a:p>
          <a:p>
            <a:r>
              <a:rPr lang="cs-CZ" dirty="0" err="1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Podmiňuje-li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 tento zákon platnost právního jednání obce předchozím zveřejněním, schválením nebo souhlasem, </a:t>
            </a:r>
            <a:r>
              <a:rPr lang="cs-CZ" b="1" u="sng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opatří se listina o tomto právním jednání doložkou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, jíž bude potvrzeno, že tyto podmínky jsou splněny. Je-li listina touto doložkou obcí opatřena, </a:t>
            </a:r>
            <a:r>
              <a:rPr lang="cs-CZ" b="1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má se za to</a:t>
            </a:r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, že povinnost předchozího zveřejnění, schválení nebo souhlasu byla splněna.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12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9BDB5-3C47-522C-9637-0EDC4221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Doložka - znění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C4F756-08F4-BEE2-927A-DC3D2A35D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Uzavření této kupní smlouvy schválilo Zastupitelstvo obce …… na svém ….. zasedání dne ……., usnesením č. ……. </a:t>
            </a:r>
          </a:p>
          <a:p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Záměr prodeje nemovitosti uvedené v čl. ….. této smlouvy byl zveřejněn na úřední desce Obecního úřadu ……. dne ………a z úřední desky sejmut dne ……..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212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7BC46-03C0-8376-6F52-92FE537E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Nepojmenované „smíšené“ smlouvy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960822-DE5A-5E67-8681-6DCB8ED4E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komplikace mohou nastat tehdy, jestliže taková smlouva v sobě bude zahrnovat jednání, pro jejíž schválení se očekává zveřejnění záměru,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</a:rPr>
              <a:t>smlouvy o spolupráci, memoranda, apod.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je důležitý obsah nikoliv název – posuzujeme obsah, nikoliv název</a:t>
            </a:r>
          </a:p>
        </p:txBody>
      </p:sp>
    </p:spTree>
    <p:extLst>
      <p:ext uri="{BB962C8B-B14F-4D97-AF65-F5344CB8AC3E}">
        <p14:creationId xmlns:p14="http://schemas.microsoft.com/office/powerpoint/2010/main" val="36513470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9BE2E-C152-047A-3AA0-269BBEE5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Smlouva o smlouvě budoucí nájemní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0A7162-003E-A3F3-4137-605B5B57E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164860"/>
                </a:solidFill>
                <a:effectLst/>
              </a:rPr>
              <a:t>funkční příslušnost obecního orgánu se vztahuje rovněž na uzavíraní smluv o smlouvách budoucích, </a:t>
            </a:r>
          </a:p>
          <a:p>
            <a:endParaRPr lang="cs-CZ" sz="2400" dirty="0">
              <a:solidFill>
                <a:srgbClr val="164860"/>
              </a:solidFill>
              <a:effectLst/>
            </a:endParaRPr>
          </a:p>
          <a:p>
            <a:r>
              <a:rPr lang="cs-CZ" sz="2400" dirty="0">
                <a:solidFill>
                  <a:srgbClr val="164860"/>
                </a:solidFill>
                <a:effectLst/>
              </a:rPr>
              <a:t>vzniká vymahatelný závazek </a:t>
            </a:r>
          </a:p>
          <a:p>
            <a:pPr marL="0" indent="0">
              <a:buNone/>
            </a:pPr>
            <a:endParaRPr lang="cs-CZ" sz="2400" dirty="0">
              <a:solidFill>
                <a:srgbClr val="164860"/>
              </a:solidFill>
              <a:effectLst/>
            </a:endParaRPr>
          </a:p>
          <a:p>
            <a:r>
              <a:rPr lang="cs-CZ" sz="2400" dirty="0">
                <a:solidFill>
                  <a:srgbClr val="164860"/>
                </a:solidFill>
              </a:rPr>
              <a:t>stejný postup, jako při „finální“ smlouvě</a:t>
            </a:r>
          </a:p>
          <a:p>
            <a:pPr lvl="1"/>
            <a:r>
              <a:rPr lang="cs-CZ" sz="2000" dirty="0">
                <a:solidFill>
                  <a:srgbClr val="164860"/>
                </a:solidFill>
                <a:effectLst/>
              </a:rPr>
              <a:t>záměr X </a:t>
            </a:r>
            <a:r>
              <a:rPr lang="cs-CZ" sz="2000" dirty="0" err="1">
                <a:solidFill>
                  <a:srgbClr val="164860"/>
                </a:solidFill>
                <a:effectLst/>
              </a:rPr>
              <a:t>nezáměr</a:t>
            </a:r>
            <a:endParaRPr lang="cs-CZ" sz="2000" dirty="0">
              <a:solidFill>
                <a:srgbClr val="164860"/>
              </a:solidFill>
              <a:effectLst/>
            </a:endParaRPr>
          </a:p>
          <a:p>
            <a:pPr marL="457200" lvl="1" indent="0">
              <a:buNone/>
            </a:pPr>
            <a:endParaRPr lang="cs-CZ" sz="2000" dirty="0">
              <a:solidFill>
                <a:srgbClr val="164860"/>
              </a:solidFill>
              <a:effectLst/>
            </a:endParaRPr>
          </a:p>
          <a:p>
            <a:r>
              <a:rPr lang="cs-CZ" sz="2400" dirty="0">
                <a:solidFill>
                  <a:srgbClr val="164860"/>
                </a:solidFill>
              </a:rPr>
              <a:t>„finální“ opětovně celé kolečko znovu</a:t>
            </a:r>
          </a:p>
        </p:txBody>
      </p:sp>
    </p:spTree>
    <p:extLst>
      <p:ext uri="{BB962C8B-B14F-4D97-AF65-F5344CB8AC3E}">
        <p14:creationId xmlns:p14="http://schemas.microsoft.com/office/powerpoint/2010/main" val="32906124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4000" b="1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886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ECFD1-F6CD-66D2-3F90-CA416CAD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740" y="112734"/>
            <a:ext cx="9144000" cy="1104966"/>
          </a:xfrm>
        </p:spPr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Nájemné</a:t>
            </a:r>
          </a:p>
        </p:txBody>
      </p:sp>
      <p:pic>
        <p:nvPicPr>
          <p:cNvPr id="13314" name="Picture 2" descr="Dropnul nový meme template : r/czechmemes">
            <a:extLst>
              <a:ext uri="{FF2B5EF4-FFF2-40B4-BE49-F238E27FC236}">
                <a16:creationId xmlns:a16="http://schemas.microsoft.com/office/drawing/2014/main" id="{A333B7D0-699E-5D75-09D2-B73473958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40" y="12177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3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D97424-D15B-F73A-36CF-47C9014D5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56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50567-D276-7BAF-4F12-A93A3DF8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eny pronájmu bytu - Iztok Toplak realitní makléř RE/MAX">
            <a:extLst>
              <a:ext uri="{FF2B5EF4-FFF2-40B4-BE49-F238E27FC236}">
                <a16:creationId xmlns:a16="http://schemas.microsoft.com/office/drawing/2014/main" id="{22AC9AB3-0E2C-F26D-D7BE-555C86C721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375" y="0"/>
            <a:ext cx="1252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2031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32B90-0761-27A2-AA95-61E178CF8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88" y="9112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cs-CZ" sz="2400" b="1" u="sng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 38 odst. 1 Zákona o obcích</a:t>
            </a:r>
            <a:endParaRPr lang="cs-CZ" sz="2400" kern="100" dirty="0">
              <a:solidFill>
                <a:srgbClr val="1648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i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Majetek obce </a:t>
            </a:r>
            <a:r>
              <a:rPr lang="cs-CZ" b="1" i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musí být využíván účelně a hospodárně</a:t>
            </a:r>
            <a:r>
              <a:rPr lang="cs-CZ" i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souladu s jejími zájmy a úkoly vyplývajícími ze zákonem vymezené působnosti. Obec je povinna pečovat o zachování a rozvoj svého majetku. Porušením povinností stanovených ve větě první a druhé není takové nakládání s majetkem obce, které </a:t>
            </a:r>
            <a:r>
              <a:rPr lang="cs-CZ" b="1" i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sleduje jiný důležitý zájem obce, který je řádně odůvodněn</a:t>
            </a:r>
            <a:r>
              <a:rPr lang="cs-CZ" i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Obec vede účetnictví podle zákona o účetnictví.  </a:t>
            </a:r>
            <a:endParaRPr lang="cs-CZ" kern="100" dirty="0">
              <a:solidFill>
                <a:srgbClr val="1648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cs-CZ" kern="100" dirty="0">
              <a:solidFill>
                <a:srgbClr val="1648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cs-CZ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Pokud by obec tedy chtěla pronajmout </a:t>
            </a:r>
            <a:r>
              <a:rPr lang="cs-CZ" b="1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byt za cenu, která v místě a čase není obvyklá </a:t>
            </a:r>
            <a:r>
              <a:rPr lang="cs-CZ" kern="100" dirty="0">
                <a:solidFill>
                  <a:srgbClr val="1648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(je nižší, a tedy pro obec může být ekonomicky nevýhodná) je nutné, aby byl orgán, který o tomto právním jednání rozhoduje s důvody nižšího nájemného seznámen již před rozhodnutím a řádně své rozhodnutí jinými důležitými zájmy obce odůvodnil.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2654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27D16-C2D8-96C2-F69E-9AA7339DC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Klasická cena za m</a:t>
            </a:r>
            <a:r>
              <a:rPr lang="cs-CZ" b="1" baseline="30000" dirty="0">
                <a:solidFill>
                  <a:srgbClr val="164860"/>
                </a:solidFill>
              </a:rPr>
              <a:t>2 </a:t>
            </a:r>
            <a:r>
              <a:rPr lang="cs-CZ" b="1" dirty="0">
                <a:solidFill>
                  <a:srgbClr val="164860"/>
                </a:solidFill>
              </a:rPr>
              <a:t>obecních bytů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18B167-9BD9-F226-D52E-EA415327F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rgbClr val="164860"/>
                </a:solidFill>
              </a:rPr>
              <a:t>nájemné pod cenou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v některých případech i cca 3O Kč / m</a:t>
            </a:r>
            <a:r>
              <a:rPr lang="cs-CZ" baseline="30000" dirty="0">
                <a:solidFill>
                  <a:srgbClr val="164860"/>
                </a:solidFill>
              </a:rPr>
              <a:t>2 </a:t>
            </a:r>
            <a:r>
              <a:rPr lang="cs-CZ" dirty="0">
                <a:solidFill>
                  <a:srgbClr val="164860"/>
                </a:solidFill>
              </a:rPr>
              <a:t>(55 m byt = 1.650 Kč)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www.odhad-zdarma.cz</a:t>
            </a:r>
            <a:endParaRPr lang="cs-CZ" dirty="0">
              <a:solidFill>
                <a:srgbClr val="164860"/>
              </a:solidFill>
            </a:endParaRPr>
          </a:p>
          <a:p>
            <a:pPr marL="0" indent="0" algn="just">
              <a:buNone/>
            </a:pPr>
            <a:endParaRPr lang="cs-CZ" b="1" dirty="0">
              <a:solidFill>
                <a:srgbClr val="FF8400"/>
              </a:solidFill>
              <a:effectLst/>
            </a:endParaRPr>
          </a:p>
          <a:p>
            <a:pPr marL="0" indent="0" algn="just">
              <a:buNone/>
            </a:pPr>
            <a:r>
              <a:rPr lang="cs-CZ" sz="2300" b="1" dirty="0">
                <a:solidFill>
                  <a:srgbClr val="FF8400"/>
                </a:solidFill>
                <a:effectLst/>
              </a:rPr>
              <a:t>§ 220 TZ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8A8F8"/>
                </a:solidFill>
                <a:effectLst/>
              </a:rPr>
              <a:t>Porušení povinnosti při správě cizího majetku</a:t>
            </a:r>
          </a:p>
          <a:p>
            <a:pPr algn="just"/>
            <a:r>
              <a:rPr lang="cs-CZ" b="1" i="0" dirty="0">
                <a:effectLst/>
              </a:rPr>
              <a:t>(1)</a:t>
            </a:r>
            <a:r>
              <a:rPr lang="cs-CZ" dirty="0">
                <a:effectLst/>
              </a:rPr>
              <a:t> Kdo poruší podle zákona mu uloženou nebo smluvně převzatou povinnost opatrovat nebo </a:t>
            </a:r>
            <a:r>
              <a:rPr lang="cs-CZ" b="1" dirty="0">
                <a:effectLst/>
              </a:rPr>
              <a:t>spravovat cizí majetek</a:t>
            </a:r>
            <a:r>
              <a:rPr lang="cs-CZ" dirty="0">
                <a:effectLst/>
              </a:rPr>
              <a:t>, a tím jinému způsobí </a:t>
            </a:r>
            <a:r>
              <a:rPr lang="cs-CZ" b="1" dirty="0">
                <a:effectLst/>
              </a:rPr>
              <a:t>škodu nikoli malou</a:t>
            </a:r>
            <a:r>
              <a:rPr lang="cs-CZ" dirty="0">
                <a:effectLst/>
              </a:rPr>
              <a:t>, bude potrestán odnětím svobody až na dvě léta nebo zákazem činnosti.</a:t>
            </a:r>
            <a:br>
              <a:rPr lang="cs-CZ" b="1" i="0" dirty="0">
                <a:solidFill>
                  <a:srgbClr val="000000"/>
                </a:solidFill>
                <a:effectLst/>
              </a:rPr>
            </a:br>
            <a:endParaRPr lang="cs-CZ" dirty="0">
              <a:effectLst/>
            </a:endParaRPr>
          </a:p>
          <a:p>
            <a:r>
              <a:rPr lang="cs-CZ" dirty="0">
                <a:solidFill>
                  <a:srgbClr val="1648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074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35A4D-FA02-DEED-F1D3-C6BFEAAD3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19" y="1893974"/>
            <a:ext cx="10515600" cy="4351338"/>
          </a:xfrm>
        </p:spPr>
        <p:txBody>
          <a:bodyPr>
            <a:normAutofit/>
          </a:bodyPr>
          <a:lstStyle/>
          <a:p>
            <a:r>
              <a:rPr lang="cs-CZ" b="0" i="0" dirty="0">
                <a:solidFill>
                  <a:srgbClr val="164860"/>
                </a:solidFill>
                <a:effectLst/>
              </a:rPr>
              <a:t>cena obvyklá v čase a místě </a:t>
            </a:r>
          </a:p>
          <a:p>
            <a:pPr lvl="1"/>
            <a:r>
              <a:rPr lang="cs-CZ" b="0" i="0" dirty="0">
                <a:solidFill>
                  <a:srgbClr val="164860"/>
                </a:solidFill>
                <a:effectLst/>
              </a:rPr>
              <a:t>znalecký posudek</a:t>
            </a:r>
          </a:p>
          <a:p>
            <a:pPr lvl="1"/>
            <a:r>
              <a:rPr lang="cs-CZ" b="0" i="0" dirty="0">
                <a:solidFill>
                  <a:srgbClr val="164860"/>
                </a:solidFill>
                <a:effectLst/>
              </a:rPr>
              <a:t>srovnání nabídek</a:t>
            </a:r>
          </a:p>
          <a:p>
            <a:pPr lvl="2"/>
            <a:r>
              <a:rPr lang="cs-CZ" b="0" i="0" dirty="0">
                <a:solidFill>
                  <a:srgbClr val="164860"/>
                </a:solidFill>
                <a:effectLst/>
              </a:rPr>
              <a:t>nařízení vlády č. 453/2013 Sb., o stanovení podrobností a postupu pro zjištění srovnatelného nájemného obvyklého v daném místě</a:t>
            </a:r>
          </a:p>
          <a:p>
            <a:r>
              <a:rPr lang="cs-CZ" b="0" i="0" dirty="0">
                <a:solidFill>
                  <a:srgbClr val="164860"/>
                </a:solidFill>
                <a:effectLst/>
              </a:rPr>
              <a:t>zákon o oceňování majetku</a:t>
            </a:r>
          </a:p>
          <a:p>
            <a:r>
              <a:rPr lang="cs-CZ" b="0" i="0" dirty="0">
                <a:solidFill>
                  <a:srgbClr val="164860"/>
                </a:solidFill>
                <a:effectLst/>
              </a:rPr>
              <a:t>regulované nájemné (1991 – 2012)</a:t>
            </a:r>
          </a:p>
          <a:p>
            <a:r>
              <a:rPr lang="cs-CZ" dirty="0">
                <a:solidFill>
                  <a:srgbClr val="164860"/>
                </a:solidFill>
              </a:rPr>
              <a:t>sociální byty MMR 333/2009 Sb. - 84,70 Kč / m</a:t>
            </a:r>
            <a:r>
              <a:rPr lang="cs-CZ" baseline="30000" dirty="0">
                <a:solidFill>
                  <a:srgbClr val="164860"/>
                </a:solidFill>
              </a:rPr>
              <a:t>2  </a:t>
            </a:r>
            <a:r>
              <a:rPr lang="cs-CZ" dirty="0">
                <a:solidFill>
                  <a:srgbClr val="164860"/>
                </a:solidFill>
              </a:rPr>
              <a:t>(2O23)</a:t>
            </a:r>
            <a:endParaRPr lang="cs-CZ" b="0" i="0" dirty="0">
              <a:solidFill>
                <a:srgbClr val="164860"/>
              </a:solidFill>
              <a:effectLst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2ECC8F98-CABB-4AB5-35F9-8DC516528284}"/>
              </a:ext>
            </a:extLst>
          </p:cNvPr>
          <p:cNvSpPr txBox="1">
            <a:spLocks/>
          </p:cNvSpPr>
          <p:nvPr/>
        </p:nvSpPr>
        <p:spPr>
          <a:xfrm>
            <a:off x="614819" y="612688"/>
            <a:ext cx="10515600" cy="840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400" b="1" dirty="0">
                <a:solidFill>
                  <a:srgbClr val="164860"/>
                </a:solidFill>
                <a:latin typeface="+mj-lt"/>
              </a:rPr>
              <a:t>Určení ceny nájmu</a:t>
            </a:r>
          </a:p>
        </p:txBody>
      </p:sp>
    </p:spTree>
    <p:extLst>
      <p:ext uri="{BB962C8B-B14F-4D97-AF65-F5344CB8AC3E}">
        <p14:creationId xmlns:p14="http://schemas.microsoft.com/office/powerpoint/2010/main" val="2054483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35A4D-FA02-DEED-F1D3-C6BFEAAD3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19" y="2488601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164860"/>
                </a:solidFill>
              </a:rPr>
              <a:t>„obecní způsob“ – pravidla nájmu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nutné aktualizovat !! </a:t>
            </a:r>
            <a:endParaRPr lang="cs-CZ" b="0" i="0" dirty="0">
              <a:solidFill>
                <a:srgbClr val="164860"/>
              </a:solidFill>
              <a:effectLst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2ECC8F98-CABB-4AB5-35F9-8DC516528284}"/>
              </a:ext>
            </a:extLst>
          </p:cNvPr>
          <p:cNvSpPr txBox="1">
            <a:spLocks/>
          </p:cNvSpPr>
          <p:nvPr/>
        </p:nvSpPr>
        <p:spPr>
          <a:xfrm>
            <a:off x="614819" y="612688"/>
            <a:ext cx="10515600" cy="840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400" b="1" dirty="0">
                <a:solidFill>
                  <a:srgbClr val="164860"/>
                </a:solidFill>
                <a:latin typeface="+mj-lt"/>
              </a:rPr>
              <a:t>Určení ceny nájmu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8A0D772-FB30-67C7-E097-4741F61F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212943"/>
            <a:ext cx="56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449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7F8F3-4C49-FDAA-3E04-926D73E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Odchylka od ceny obvyklé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40DC7E-B8C2-5A43-FEC8-3018F00E0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164860"/>
                </a:solidFill>
              </a:rPr>
              <a:t>§ 39 odst. 2: </a:t>
            </a:r>
          </a:p>
          <a:p>
            <a:pPr marL="0" indent="0">
              <a:buNone/>
            </a:pPr>
            <a:r>
              <a:rPr lang="cs-CZ" b="1" dirty="0" err="1">
                <a:solidFill>
                  <a:srgbClr val="164860"/>
                </a:solidFill>
              </a:rPr>
              <a:t>Při</a:t>
            </a:r>
            <a:r>
              <a:rPr lang="cs-CZ" b="1" dirty="0">
                <a:solidFill>
                  <a:srgbClr val="16486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úplatném převodu </a:t>
            </a:r>
            <a:r>
              <a:rPr lang="cs-CZ" dirty="0">
                <a:solidFill>
                  <a:srgbClr val="164860"/>
                </a:solidFill>
              </a:rPr>
              <a:t>majetku se cena sjednává zpravidla </a:t>
            </a:r>
            <a:r>
              <a:rPr lang="cs-CZ" b="1" dirty="0">
                <a:solidFill>
                  <a:srgbClr val="164860"/>
                </a:solidFill>
              </a:rPr>
              <a:t>ve výši, </a:t>
            </a:r>
            <a:r>
              <a:rPr lang="cs-CZ" dirty="0">
                <a:solidFill>
                  <a:srgbClr val="164860"/>
                </a:solidFill>
              </a:rPr>
              <a:t>která je </a:t>
            </a:r>
            <a:r>
              <a:rPr lang="cs-CZ" b="1" dirty="0">
                <a:solidFill>
                  <a:srgbClr val="164860"/>
                </a:solidFill>
              </a:rPr>
              <a:t>v daném místě a čase obvyklá, </a:t>
            </a:r>
            <a:r>
              <a:rPr lang="cs-CZ" dirty="0">
                <a:solidFill>
                  <a:srgbClr val="164860"/>
                </a:solidFill>
              </a:rPr>
              <a:t>nejde-li o cenu regulovanou </a:t>
            </a:r>
            <a:r>
              <a:rPr lang="cs-CZ" dirty="0" err="1">
                <a:solidFill>
                  <a:srgbClr val="164860"/>
                </a:solidFill>
              </a:rPr>
              <a:t>státem</a:t>
            </a:r>
            <a:r>
              <a:rPr lang="cs-CZ" dirty="0">
                <a:solidFill>
                  <a:srgbClr val="164860"/>
                </a:solidFill>
              </a:rPr>
              <a:t>.</a:t>
            </a:r>
          </a:p>
          <a:p>
            <a:pPr marL="0" indent="0">
              <a:buNone/>
            </a:pPr>
            <a:endParaRPr lang="cs-CZ" b="1" dirty="0">
              <a:solidFill>
                <a:srgbClr val="16486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164860"/>
                </a:solidFill>
              </a:rPr>
              <a:t>Odchylka od ceny obvyklé musí být zdůvodněna, jde-li o cenu </a:t>
            </a:r>
            <a:r>
              <a:rPr lang="cs-CZ" dirty="0" err="1">
                <a:solidFill>
                  <a:srgbClr val="164860"/>
                </a:solidFill>
              </a:rPr>
              <a:t>nižší</a:t>
            </a:r>
            <a:r>
              <a:rPr lang="cs-CZ" dirty="0">
                <a:solidFill>
                  <a:srgbClr val="164860"/>
                </a:solidFill>
              </a:rPr>
              <a:t> než obvyklou. </a:t>
            </a:r>
            <a:r>
              <a:rPr lang="cs-CZ" b="1" dirty="0">
                <a:solidFill>
                  <a:srgbClr val="164860"/>
                </a:solidFill>
              </a:rPr>
              <a:t>Není-li odchylka od ceny obvyklé zdůvodněna, je právní jednání neplatné. 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08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DE149-83D6-F567-47D0-945C1E94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Jak odůvodnit odchylku?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9D99CE-00F5-1C3A-5454-21FB517BE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rgbClr val="164860"/>
                </a:solidFill>
              </a:rPr>
              <a:t>schvalujíci</a:t>
            </a:r>
            <a:r>
              <a:rPr lang="cs-CZ" dirty="0">
                <a:solidFill>
                  <a:srgbClr val="164860"/>
                </a:solidFill>
              </a:rPr>
              <a:t>́ </a:t>
            </a:r>
            <a:r>
              <a:rPr lang="cs-CZ" dirty="0" err="1">
                <a:solidFill>
                  <a:srgbClr val="164860"/>
                </a:solidFill>
              </a:rPr>
              <a:t>orgán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předem</a:t>
            </a:r>
            <a:r>
              <a:rPr lang="cs-CZ" dirty="0">
                <a:solidFill>
                  <a:srgbClr val="164860"/>
                </a:solidFill>
              </a:rPr>
              <a:t> a </a:t>
            </a:r>
            <a:r>
              <a:rPr lang="cs-CZ" dirty="0" err="1">
                <a:solidFill>
                  <a:srgbClr val="164860"/>
                </a:solidFill>
              </a:rPr>
              <a:t>prokazatelne</a:t>
            </a:r>
            <a:r>
              <a:rPr lang="cs-CZ" dirty="0">
                <a:solidFill>
                  <a:srgbClr val="164860"/>
                </a:solidFill>
              </a:rPr>
              <a:t>̌ </a:t>
            </a:r>
            <a:r>
              <a:rPr lang="cs-CZ" dirty="0" err="1">
                <a:solidFill>
                  <a:srgbClr val="164860"/>
                </a:solidFill>
              </a:rPr>
              <a:t>informován</a:t>
            </a:r>
            <a:r>
              <a:rPr lang="cs-CZ" dirty="0">
                <a:solidFill>
                  <a:srgbClr val="164860"/>
                </a:solidFill>
              </a:rPr>
              <a:t> o tom, </a:t>
            </a:r>
            <a:r>
              <a:rPr lang="cs-CZ" dirty="0" err="1">
                <a:solidFill>
                  <a:srgbClr val="164860"/>
                </a:solidFill>
              </a:rPr>
              <a:t>že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b="1" dirty="0" err="1">
                <a:solidFill>
                  <a:srgbClr val="164860"/>
                </a:solidFill>
              </a:rPr>
              <a:t>navrhovana</a:t>
            </a:r>
            <a:r>
              <a:rPr lang="cs-CZ" b="1" dirty="0">
                <a:solidFill>
                  <a:srgbClr val="164860"/>
                </a:solidFill>
              </a:rPr>
              <a:t>́ kupní cena je </a:t>
            </a:r>
            <a:r>
              <a:rPr lang="cs-CZ" b="1" dirty="0" err="1">
                <a:solidFill>
                  <a:srgbClr val="164860"/>
                </a:solidFill>
              </a:rPr>
              <a:t>nižši</a:t>
            </a:r>
            <a:r>
              <a:rPr lang="cs-CZ" b="1" dirty="0">
                <a:solidFill>
                  <a:srgbClr val="164860"/>
                </a:solidFill>
              </a:rPr>
              <a:t>́ </a:t>
            </a:r>
            <a:r>
              <a:rPr lang="cs-CZ" b="1" dirty="0" err="1">
                <a:solidFill>
                  <a:srgbClr val="164860"/>
                </a:solidFill>
              </a:rPr>
              <a:t>nez</a:t>
            </a:r>
            <a:r>
              <a:rPr lang="cs-CZ" b="1" dirty="0">
                <a:solidFill>
                  <a:srgbClr val="164860"/>
                </a:solidFill>
              </a:rPr>
              <a:t>̌ </a:t>
            </a:r>
            <a:r>
              <a:rPr lang="cs-CZ" b="1" dirty="0" err="1">
                <a:solidFill>
                  <a:srgbClr val="164860"/>
                </a:solidFill>
              </a:rPr>
              <a:t>obvykla</a:t>
            </a:r>
            <a:r>
              <a:rPr lang="cs-CZ" b="1" dirty="0">
                <a:solidFill>
                  <a:srgbClr val="164860"/>
                </a:solidFill>
              </a:rPr>
              <a:t>́ cena a </a:t>
            </a:r>
            <a:r>
              <a:rPr lang="cs-CZ" b="1" dirty="0" err="1">
                <a:solidFill>
                  <a:srgbClr val="164860"/>
                </a:solidFill>
              </a:rPr>
              <a:t>jake</a:t>
            </a:r>
            <a:r>
              <a:rPr lang="cs-CZ" b="1" dirty="0">
                <a:solidFill>
                  <a:srgbClr val="164860"/>
                </a:solidFill>
              </a:rPr>
              <a:t>́ jsou </a:t>
            </a:r>
            <a:r>
              <a:rPr lang="cs-CZ" b="1" dirty="0" err="1">
                <a:solidFill>
                  <a:srgbClr val="164860"/>
                </a:solidFill>
              </a:rPr>
              <a:t>důvody</a:t>
            </a:r>
            <a:r>
              <a:rPr lang="cs-CZ" b="1" dirty="0">
                <a:solidFill>
                  <a:srgbClr val="164860"/>
                </a:solidFill>
              </a:rPr>
              <a:t> pro takovou odchylku</a:t>
            </a:r>
          </a:p>
          <a:p>
            <a:r>
              <a:rPr lang="cs-CZ" dirty="0">
                <a:solidFill>
                  <a:srgbClr val="164860"/>
                </a:solidFill>
              </a:rPr>
              <a:t>Tato informace by </a:t>
            </a:r>
            <a:r>
              <a:rPr lang="cs-CZ" dirty="0" err="1">
                <a:solidFill>
                  <a:srgbClr val="164860"/>
                </a:solidFill>
              </a:rPr>
              <a:t>měla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být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zaznamenána</a:t>
            </a:r>
            <a:r>
              <a:rPr lang="cs-CZ" dirty="0">
                <a:solidFill>
                  <a:srgbClr val="164860"/>
                </a:solidFill>
              </a:rPr>
              <a:t> v </a:t>
            </a:r>
            <a:r>
              <a:rPr lang="cs-CZ" dirty="0" err="1">
                <a:solidFill>
                  <a:srgbClr val="164860"/>
                </a:solidFill>
              </a:rPr>
              <a:t>zápise</a:t>
            </a:r>
            <a:r>
              <a:rPr lang="cs-CZ" dirty="0">
                <a:solidFill>
                  <a:srgbClr val="164860"/>
                </a:solidFill>
              </a:rPr>
              <a:t> z </a:t>
            </a:r>
            <a:r>
              <a:rPr lang="cs-CZ" dirty="0" err="1">
                <a:solidFill>
                  <a:srgbClr val="164860"/>
                </a:solidFill>
              </a:rPr>
              <a:t>jednání</a:t>
            </a:r>
            <a:r>
              <a:rPr lang="cs-CZ" dirty="0">
                <a:solidFill>
                  <a:srgbClr val="164860"/>
                </a:solidFill>
              </a:rPr>
              <a:t> zastupitelstva </a:t>
            </a:r>
            <a:r>
              <a:rPr lang="cs-CZ" dirty="0" err="1">
                <a:solidFill>
                  <a:srgbClr val="164860"/>
                </a:solidFill>
              </a:rPr>
              <a:t>či</a:t>
            </a:r>
            <a:r>
              <a:rPr lang="cs-CZ" dirty="0">
                <a:solidFill>
                  <a:srgbClr val="164860"/>
                </a:solidFill>
              </a:rPr>
              <a:t> rady, </a:t>
            </a:r>
            <a:r>
              <a:rPr lang="cs-CZ" dirty="0" err="1">
                <a:solidFill>
                  <a:srgbClr val="164860"/>
                </a:solidFill>
              </a:rPr>
              <a:t>případne</a:t>
            </a:r>
            <a:r>
              <a:rPr lang="cs-CZ" dirty="0">
                <a:solidFill>
                  <a:srgbClr val="164860"/>
                </a:solidFill>
              </a:rPr>
              <a:t>̌ </a:t>
            </a:r>
            <a:r>
              <a:rPr lang="cs-CZ" dirty="0" err="1">
                <a:solidFill>
                  <a:srgbClr val="164860"/>
                </a:solidFill>
              </a:rPr>
              <a:t>alespon</a:t>
            </a:r>
            <a:r>
              <a:rPr lang="cs-CZ" dirty="0">
                <a:solidFill>
                  <a:srgbClr val="164860"/>
                </a:solidFill>
              </a:rPr>
              <a:t>̌ v </a:t>
            </a:r>
            <a:r>
              <a:rPr lang="cs-CZ" dirty="0" err="1">
                <a:solidFill>
                  <a:srgbClr val="164860"/>
                </a:solidFill>
              </a:rPr>
              <a:t>podkladových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materiálech</a:t>
            </a:r>
            <a:r>
              <a:rPr lang="cs-CZ" dirty="0">
                <a:solidFill>
                  <a:srgbClr val="164860"/>
                </a:solidFill>
              </a:rPr>
              <a:t> tak, aby </a:t>
            </a:r>
            <a:r>
              <a:rPr lang="cs-CZ" dirty="0" err="1">
                <a:solidFill>
                  <a:srgbClr val="164860"/>
                </a:solidFill>
              </a:rPr>
              <a:t>důvody</a:t>
            </a:r>
            <a:r>
              <a:rPr lang="cs-CZ" dirty="0">
                <a:solidFill>
                  <a:srgbClr val="164860"/>
                </a:solidFill>
              </a:rPr>
              <a:t> pro odchylku bylo </a:t>
            </a:r>
            <a:r>
              <a:rPr lang="cs-CZ" dirty="0" err="1">
                <a:solidFill>
                  <a:srgbClr val="164860"/>
                </a:solidFill>
              </a:rPr>
              <a:t>možne</a:t>
            </a:r>
            <a:r>
              <a:rPr lang="cs-CZ" dirty="0">
                <a:solidFill>
                  <a:srgbClr val="164860"/>
                </a:solidFill>
              </a:rPr>
              <a:t>́ </a:t>
            </a:r>
            <a:r>
              <a:rPr lang="cs-CZ" b="1" dirty="0">
                <a:solidFill>
                  <a:srgbClr val="164860"/>
                </a:solidFill>
              </a:rPr>
              <a:t>kdykoli </a:t>
            </a:r>
            <a:r>
              <a:rPr lang="cs-CZ" b="1" dirty="0" err="1">
                <a:solidFill>
                  <a:srgbClr val="164860"/>
                </a:solidFill>
              </a:rPr>
              <a:t>zpětne</a:t>
            </a:r>
            <a:r>
              <a:rPr lang="cs-CZ" b="1" dirty="0">
                <a:solidFill>
                  <a:srgbClr val="164860"/>
                </a:solidFill>
              </a:rPr>
              <a:t>̌ </a:t>
            </a:r>
            <a:r>
              <a:rPr lang="cs-CZ" b="1" dirty="0" err="1">
                <a:solidFill>
                  <a:srgbClr val="164860"/>
                </a:solidFill>
              </a:rPr>
              <a:t>prokázat</a:t>
            </a:r>
            <a:r>
              <a:rPr lang="cs-CZ" b="1" dirty="0">
                <a:solidFill>
                  <a:srgbClr val="164860"/>
                </a:solidFill>
              </a:rPr>
              <a:t> 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09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DCF2E-17F1-B48C-2494-3C3588171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Odchylka od ceny obvyklé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F128F9-1586-C129-B27D-A1837E771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rozhodnutí </a:t>
            </a:r>
            <a:r>
              <a:rPr lang="cs-CZ" dirty="0" err="1">
                <a:solidFill>
                  <a:srgbClr val="164860"/>
                </a:solidFill>
              </a:rPr>
              <a:t>Nejvyššího</a:t>
            </a:r>
            <a:r>
              <a:rPr lang="cs-CZ" dirty="0">
                <a:solidFill>
                  <a:srgbClr val="164860"/>
                </a:solidFill>
              </a:rPr>
              <a:t> soudu </a:t>
            </a:r>
            <a:r>
              <a:rPr lang="cs-CZ" dirty="0" err="1">
                <a:solidFill>
                  <a:srgbClr val="164860"/>
                </a:solidFill>
              </a:rPr>
              <a:t>sp</a:t>
            </a:r>
            <a:r>
              <a:rPr lang="cs-CZ" dirty="0">
                <a:solidFill>
                  <a:srgbClr val="164860"/>
                </a:solidFill>
              </a:rPr>
              <a:t>. zn. 28 </a:t>
            </a:r>
            <a:r>
              <a:rPr lang="cs-CZ" dirty="0" err="1">
                <a:solidFill>
                  <a:srgbClr val="164860"/>
                </a:solidFill>
              </a:rPr>
              <a:t>Cdo</a:t>
            </a:r>
            <a:r>
              <a:rPr lang="cs-CZ" dirty="0">
                <a:solidFill>
                  <a:srgbClr val="164860"/>
                </a:solidFill>
              </a:rPr>
              <a:t> 3950/2010 s </a:t>
            </a:r>
            <a:r>
              <a:rPr lang="cs-CZ" dirty="0" err="1">
                <a:solidFill>
                  <a:srgbClr val="164860"/>
                </a:solidFill>
              </a:rPr>
              <a:t>tím</a:t>
            </a:r>
            <a:r>
              <a:rPr lang="cs-CZ" dirty="0">
                <a:solidFill>
                  <a:srgbClr val="164860"/>
                </a:solidFill>
              </a:rPr>
              <a:t>, </a:t>
            </a:r>
            <a:r>
              <a:rPr lang="cs-CZ" dirty="0" err="1">
                <a:solidFill>
                  <a:srgbClr val="164860"/>
                </a:solidFill>
              </a:rPr>
              <a:t>že</a:t>
            </a:r>
            <a:r>
              <a:rPr lang="cs-CZ" dirty="0">
                <a:solidFill>
                  <a:srgbClr val="164860"/>
                </a:solidFill>
              </a:rPr>
              <a:t> </a:t>
            </a:r>
            <a:r>
              <a:rPr lang="cs-CZ" dirty="0" err="1">
                <a:solidFill>
                  <a:srgbClr val="164860"/>
                </a:solidFill>
              </a:rPr>
              <a:t>důvodem</a:t>
            </a:r>
            <a:r>
              <a:rPr lang="cs-CZ" dirty="0">
                <a:solidFill>
                  <a:srgbClr val="164860"/>
                </a:solidFill>
              </a:rPr>
              <a:t> neplatnosti bude </a:t>
            </a:r>
            <a:r>
              <a:rPr lang="cs-CZ" b="1" u="sng" dirty="0">
                <a:solidFill>
                  <a:srgbClr val="164860"/>
                </a:solidFill>
              </a:rPr>
              <a:t>jen </a:t>
            </a:r>
            <a:r>
              <a:rPr lang="cs-CZ" b="1" u="sng" dirty="0" err="1">
                <a:solidFill>
                  <a:srgbClr val="164860"/>
                </a:solidFill>
              </a:rPr>
              <a:t>neodůvodněni</a:t>
            </a:r>
            <a:r>
              <a:rPr lang="cs-CZ" b="1" u="sng" dirty="0">
                <a:solidFill>
                  <a:srgbClr val="164860"/>
                </a:solidFill>
              </a:rPr>
              <a:t>́ </a:t>
            </a:r>
            <a:r>
              <a:rPr lang="cs-CZ" b="1" i="1" u="sng" dirty="0" err="1">
                <a:solidFill>
                  <a:srgbClr val="164860"/>
                </a:solidFill>
              </a:rPr>
              <a:t>podstatne</a:t>
            </a:r>
            <a:r>
              <a:rPr lang="cs-CZ" b="1" i="1" u="sng" dirty="0">
                <a:solidFill>
                  <a:srgbClr val="164860"/>
                </a:solidFill>
              </a:rPr>
              <a:t>́ odchylky </a:t>
            </a:r>
            <a:r>
              <a:rPr lang="cs-CZ" b="1" u="sng" dirty="0">
                <a:solidFill>
                  <a:srgbClr val="164860"/>
                </a:solidFill>
              </a:rPr>
              <a:t>od obvyklé ceny,</a:t>
            </a:r>
            <a:r>
              <a:rPr lang="cs-CZ" dirty="0">
                <a:solidFill>
                  <a:srgbClr val="164860"/>
                </a:solidFill>
              </a:rPr>
              <a:t> 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Nepodstatná odchylka u pozemku za 30.000 Kč ??</a:t>
            </a:r>
          </a:p>
          <a:p>
            <a:r>
              <a:rPr lang="cs-CZ" dirty="0">
                <a:solidFill>
                  <a:srgbClr val="164860"/>
                </a:solidFill>
              </a:rPr>
              <a:t>Nepodstatná odchylka u stavby za 70.000.000 Kč ?? 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731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FC6CC-51BE-E97A-055A-C8F7F441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Prevenční povinnost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09E7B-4976-34B5-4EC6-6BE898098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pravidla pro pronájem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Nájemníci – potvrzení o bezdlužnosti, SOLUS, exekuce apod.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bodová hodnocení nájemníků,</a:t>
            </a:r>
          </a:p>
          <a:p>
            <a:pPr lvl="1"/>
            <a:endParaRPr lang="cs-CZ" dirty="0">
              <a:solidFill>
                <a:srgbClr val="164860"/>
              </a:solidFill>
            </a:endParaRPr>
          </a:p>
          <a:p>
            <a:r>
              <a:rPr lang="cs-CZ" dirty="0"/>
              <a:t>proťuknutí nájemníka</a:t>
            </a:r>
          </a:p>
        </p:txBody>
      </p:sp>
    </p:spTree>
    <p:extLst>
      <p:ext uri="{BB962C8B-B14F-4D97-AF65-F5344CB8AC3E}">
        <p14:creationId xmlns:p14="http://schemas.microsoft.com/office/powerpoint/2010/main" val="2245304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9E596-6904-5579-27A1-081DBBEB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Údržby a opravy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5E00AD-D2D0-053F-594F-257C29774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rgbClr val="164860"/>
                </a:solidFill>
              </a:rPr>
              <a:t>Dohoda stran (§ 687 odst. 2 OZ)</a:t>
            </a:r>
          </a:p>
          <a:p>
            <a:r>
              <a:rPr lang="cs-CZ" sz="2400" dirty="0">
                <a:solidFill>
                  <a:srgbClr val="164860"/>
                </a:solidFill>
              </a:rPr>
              <a:t>Drobné opravy v bytě (Nařízení vlády č. 258/1995 Sb., kterým se provádí Občanský zákoník; vymezení věcné a kvantitativní)</a:t>
            </a:r>
          </a:p>
          <a:p>
            <a:r>
              <a:rPr lang="cs-CZ" sz="2400" dirty="0">
                <a:solidFill>
                  <a:srgbClr val="164860"/>
                </a:solidFill>
              </a:rPr>
              <a:t>Oznamovací povinnost nájemce a povinnost nájemce umožnit pronajímateli opravy zrealizovat</a:t>
            </a:r>
          </a:p>
          <a:p>
            <a:r>
              <a:rPr lang="cs-CZ" sz="2400" dirty="0">
                <a:solidFill>
                  <a:srgbClr val="164860"/>
                </a:solidFill>
              </a:rPr>
              <a:t>Nájemce má povinnost odstranit závady a poškození, které způsobil v domě sám nebo které způsobily osoby s ním </a:t>
            </a:r>
            <a:r>
              <a:rPr lang="cs-CZ" sz="2400" dirty="0" err="1">
                <a:solidFill>
                  <a:srgbClr val="164860"/>
                </a:solidFill>
              </a:rPr>
              <a:t>spolužijící</a:t>
            </a:r>
            <a:r>
              <a:rPr lang="cs-CZ" sz="2400" dirty="0">
                <a:solidFill>
                  <a:srgbClr val="164860"/>
                </a:solidFill>
              </a:rPr>
              <a:t> (§ 693 OZ) </a:t>
            </a:r>
          </a:p>
          <a:p>
            <a:r>
              <a:rPr lang="cs-CZ" sz="2400" dirty="0">
                <a:solidFill>
                  <a:srgbClr val="164860"/>
                </a:solidFill>
              </a:rPr>
              <a:t>Pronajímatel závady znemožňující řádné užívání neodstraní – upozornění – odstraní – úhrada účelně vynaložených nákladů</a:t>
            </a:r>
          </a:p>
        </p:txBody>
      </p:sp>
    </p:spTree>
    <p:extLst>
      <p:ext uri="{BB962C8B-B14F-4D97-AF65-F5344CB8AC3E}">
        <p14:creationId xmlns:p14="http://schemas.microsoft.com/office/powerpoint/2010/main" val="282400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A23EF6-5580-4C2D-8EE0-721EFA8B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12701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4881C-2F99-F3FE-3B94-F8034652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Jistota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0D534B-CF19-EE81-D21B-EB78D5FC1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nejvýše 3násobek nájmu (nikoliv služeb)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vyúčtování při skončení nájmu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úročená zákonnou sazbou (co to je?)</a:t>
            </a:r>
          </a:p>
        </p:txBody>
      </p:sp>
    </p:spTree>
    <p:extLst>
      <p:ext uri="{BB962C8B-B14F-4D97-AF65-F5344CB8AC3E}">
        <p14:creationId xmlns:p14="http://schemas.microsoft.com/office/powerpoint/2010/main" val="26640707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4000" b="1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675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8C8D2-BB61-35D6-0C43-937B6B05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525" y="740906"/>
            <a:ext cx="5913329" cy="1213154"/>
          </a:xfrm>
        </p:spPr>
        <p:txBody>
          <a:bodyPr/>
          <a:lstStyle/>
          <a:p>
            <a:r>
              <a:rPr lang="cs-CZ" b="1" dirty="0">
                <a:solidFill>
                  <a:srgbClr val="164860"/>
                </a:solidFill>
                <a:latin typeface="+mn-lt"/>
              </a:rPr>
              <a:t>Změna nájemní smlouvy</a:t>
            </a:r>
          </a:p>
        </p:txBody>
      </p:sp>
      <p:pic>
        <p:nvPicPr>
          <p:cNvPr id="14338" name="Picture 2" descr="Kulový blesk aneb když chcete koupit nemovitost, ale nejdřív potřebujete  prodat tu, co máte - Jan Štěpánek - realitní a hypoteční konzultant | Jan  Štěpánek - realitní a hypoteční konzultant">
            <a:extLst>
              <a:ext uri="{FF2B5EF4-FFF2-40B4-BE49-F238E27FC236}">
                <a16:creationId xmlns:a16="http://schemas.microsoft.com/office/drawing/2014/main" id="{0EC91EEB-5C05-6AFE-CB8B-DEFA075F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28" y="2141625"/>
            <a:ext cx="508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017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F8AA19-8695-4941-9C7D-B04839BF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Změny, dodatky a záměr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E139F-2651-58AF-6B53-978FCFB3C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164860"/>
                </a:solidFill>
                <a:effectLst/>
                <a:latin typeface="Calibri" panose="020F0502020204030204" pitchFamily="34" charset="0"/>
              </a:rPr>
              <a:t>rozhodování o změnách či dodatcích těchto smluv a rozhodnutí o ukončení platnosti takové smlouvy - vždy stejný orgán jako původní smlouva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latin typeface="Arial" panose="020B0604020202020204" pitchFamily="34" charset="0"/>
              </a:rPr>
              <a:t>r</a:t>
            </a:r>
            <a:r>
              <a:rPr lang="cs-CZ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ozšíření pachtovní / nájemní smlouvy 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164860"/>
                </a:solidFill>
                <a:latin typeface="Arial" panose="020B0604020202020204" pitchFamily="34" charset="0"/>
              </a:rPr>
              <a:t>z</a:t>
            </a:r>
            <a:r>
              <a:rPr lang="cs-CZ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měna nájemného / pachtovného aj. </a:t>
            </a:r>
          </a:p>
          <a:p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86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EEE2A-2ACD-2C86-7AE4-40B417250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Opět záměr ??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288178-02CE-CA81-5DF1-776860D7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278"/>
            <a:ext cx="10515600" cy="4348163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164860"/>
                </a:solidFill>
              </a:rPr>
              <a:t>při změně podstatných náležitostí nutné vyvěsit záměr</a:t>
            </a:r>
          </a:p>
          <a:p>
            <a:pPr lvl="1"/>
            <a:r>
              <a:rPr lang="cs-CZ" b="1" i="1" dirty="0">
                <a:solidFill>
                  <a:srgbClr val="164860"/>
                </a:solidFill>
                <a:effectLst/>
              </a:rPr>
              <a:t>tzv. </a:t>
            </a:r>
            <a:r>
              <a:rPr lang="cs-CZ" b="1" i="1" dirty="0" err="1">
                <a:solidFill>
                  <a:srgbClr val="164860"/>
                </a:solidFill>
                <a:effectLst/>
              </a:rPr>
              <a:t>essentialia</a:t>
            </a:r>
            <a:r>
              <a:rPr lang="cs-CZ" b="1" i="1" dirty="0">
                <a:solidFill>
                  <a:srgbClr val="164860"/>
                </a:solidFill>
                <a:effectLst/>
              </a:rPr>
              <a:t> </a:t>
            </a:r>
            <a:r>
              <a:rPr lang="cs-CZ" b="1" i="1" dirty="0" err="1">
                <a:solidFill>
                  <a:srgbClr val="164860"/>
                </a:solidFill>
                <a:effectLst/>
              </a:rPr>
              <a:t>negotii</a:t>
            </a:r>
            <a:r>
              <a:rPr lang="cs-CZ" b="1" i="1" dirty="0">
                <a:solidFill>
                  <a:srgbClr val="164860"/>
                </a:solidFill>
                <a:effectLst/>
              </a:rPr>
              <a:t> </a:t>
            </a:r>
            <a:r>
              <a:rPr lang="cs-CZ" dirty="0">
                <a:solidFill>
                  <a:srgbClr val="164860"/>
                </a:solidFill>
                <a:effectLst/>
              </a:rPr>
              <a:t> </a:t>
            </a:r>
          </a:p>
          <a:p>
            <a:pPr marL="457200" lvl="1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nepodstatná změna ? – individuální případ 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způsob placení, pojištění, důvody výpovědi apod.</a:t>
            </a:r>
          </a:p>
          <a:p>
            <a:pPr marL="0" indent="0">
              <a:buNone/>
            </a:pPr>
            <a:endParaRPr lang="cs-CZ" dirty="0">
              <a:solidFill>
                <a:srgbClr val="16486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164860"/>
                </a:solidFill>
              </a:rPr>
              <a:t>Příklady: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cena nájmu / pachtu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zúžení / rozšíření nájmu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prodlužování trvání</a:t>
            </a:r>
          </a:p>
        </p:txBody>
      </p:sp>
    </p:spTree>
    <p:extLst>
      <p:ext uri="{BB962C8B-B14F-4D97-AF65-F5344CB8AC3E}">
        <p14:creationId xmlns:p14="http://schemas.microsoft.com/office/powerpoint/2010/main" val="38607116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33E71-3DA7-E93D-81FD-48110DA5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Automatické prodloužení nájmu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46E01F-FA7D-1D7A-85E8-230E6377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= fikce opětovného uzavření smlouvy za stejných podmínek</a:t>
            </a:r>
          </a:p>
          <a:p>
            <a:endParaRPr lang="cs-CZ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§ 2230 – nájemce věc užívá a pronajímatel jej do jednoho měsíce nevyzve, aby věc odevzdal (max. jeden rok)</a:t>
            </a:r>
          </a:p>
          <a:p>
            <a:endParaRPr lang="cs-CZ" dirty="0">
              <a:solidFill>
                <a:srgbClr val="164860"/>
              </a:solidFill>
              <a:latin typeface="Open Sans" panose="020B0606030504020204" pitchFamily="34" charset="0"/>
            </a:endParaRPr>
          </a:p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§ 2285 (byt) – nájemce byt užívá alespoň po dobu tři měsíců po dni, kdy měl nájem bytu skončit, pronajímatel jej písemně nevyzve, aby byt opustil (max. dva roky)</a:t>
            </a: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819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54FD1-EC7F-40CE-B7EB-5B3E91A4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Změna výše nájemného (byt)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1E016-153C-A1EC-FA6B-BCE40C0B8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Inflační doložka</a:t>
            </a:r>
          </a:p>
          <a:p>
            <a:r>
              <a:rPr lang="cs-CZ" sz="24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Novace (§ 1902) – „čistá“ dohoda</a:t>
            </a:r>
          </a:p>
          <a:p>
            <a:r>
              <a:rPr lang="cs-CZ" sz="2400" dirty="0">
                <a:solidFill>
                  <a:srgbClr val="164860"/>
                </a:solidFill>
                <a:latin typeface="Open Sans" panose="020B0606030504020204" pitchFamily="34" charset="0"/>
              </a:rPr>
              <a:t>Vyloučení zvyšování – smluvní volnost</a:t>
            </a:r>
            <a:endParaRPr lang="cs-CZ" sz="2400" b="0" i="0" dirty="0">
              <a:solidFill>
                <a:srgbClr val="164860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24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Neujednají-li si…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Dohoda dle § 2249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Určení soudem § 2249 odst. 3</a:t>
            </a:r>
          </a:p>
          <a:p>
            <a:r>
              <a:rPr lang="cs-CZ" sz="24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Stavební úpravy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Dohoda dle § 2250 odst. 1 – stavební úpravy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Návrh dle § 2250 odst. 2</a:t>
            </a:r>
            <a:endParaRPr lang="cs-CZ" sz="20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45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4980F-06A9-2033-9B22-F7F58250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Inflační doložka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14B651-8EBA-A7E0-8601-1693699FB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998"/>
            <a:ext cx="10515600" cy="4351338"/>
          </a:xfrm>
        </p:spPr>
        <p:txBody>
          <a:bodyPr/>
          <a:lstStyle/>
          <a:p>
            <a:r>
              <a:rPr lang="cs-CZ" dirty="0">
                <a:solidFill>
                  <a:srgbClr val="164860"/>
                </a:solidFill>
              </a:rPr>
              <a:t>není inflace jako inflace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většinou index spotřebitelských cen (ČSÚ), 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jiné způsoby výpočtu (poměr nominálního a reálného HDP, apod.)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dolní a horní omezení</a:t>
            </a:r>
          </a:p>
          <a:p>
            <a:r>
              <a:rPr lang="cs-CZ" dirty="0">
                <a:solidFill>
                  <a:srgbClr val="164860"/>
                </a:solidFill>
              </a:rPr>
              <a:t>klidně i více jak 20% za 3 roky</a:t>
            </a:r>
          </a:p>
          <a:p>
            <a:r>
              <a:rPr lang="cs-CZ" dirty="0">
                <a:solidFill>
                  <a:srgbClr val="164860"/>
                </a:solidFill>
              </a:rPr>
              <a:t>přesnost a srozumitelnost – jinak neplatnost (není možné odstranit ani výkladem)</a:t>
            </a:r>
          </a:p>
          <a:p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vzdání se práva na plnění z inflační doložky</a:t>
            </a:r>
          </a:p>
        </p:txBody>
      </p:sp>
    </p:spTree>
    <p:extLst>
      <p:ext uri="{BB962C8B-B14F-4D97-AF65-F5344CB8AC3E}">
        <p14:creationId xmlns:p14="http://schemas.microsoft.com/office/powerpoint/2010/main" val="3801982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10EA59-FF4B-A35E-DD55-0319FA67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8935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164860"/>
                </a:solidFill>
              </a:rPr>
              <a:t>2023	   10 %  ??</a:t>
            </a:r>
            <a:br>
              <a:rPr lang="cs-CZ" dirty="0">
                <a:solidFill>
                  <a:srgbClr val="164860"/>
                </a:solidFill>
              </a:rPr>
            </a:br>
            <a:r>
              <a:rPr lang="cs-CZ" dirty="0">
                <a:solidFill>
                  <a:srgbClr val="164860"/>
                </a:solidFill>
              </a:rPr>
              <a:t>2022	15,1 %</a:t>
            </a:r>
            <a:br>
              <a:rPr lang="cs-CZ" dirty="0">
                <a:solidFill>
                  <a:srgbClr val="164860"/>
                </a:solidFill>
              </a:rPr>
            </a:br>
            <a:r>
              <a:rPr lang="cs-CZ" dirty="0">
                <a:solidFill>
                  <a:srgbClr val="164860"/>
                </a:solidFill>
              </a:rPr>
              <a:t>2021	   3,8 %</a:t>
            </a:r>
          </a:p>
        </p:txBody>
      </p:sp>
      <p:pic>
        <p:nvPicPr>
          <p:cNvPr id="15362" name="Picture 2" descr="Míra inflace v ČR v únoru 2023 | ČSÚ v Pardubicích">
            <a:extLst>
              <a:ext uri="{FF2B5EF4-FFF2-40B4-BE49-F238E27FC236}">
                <a16:creationId xmlns:a16="http://schemas.microsoft.com/office/drawing/2014/main" id="{A6B89199-1556-CB7A-F27D-3A747F8FEF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494"/>
            <a:ext cx="12192000" cy="42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66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4980F-06A9-2033-9B22-F7F58250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Inflační doložka - vzor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14B651-8EBA-A7E0-8601-1693699FB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21805"/>
          </a:xfrm>
        </p:spPr>
        <p:txBody>
          <a:bodyPr>
            <a:normAutofit/>
          </a:bodyPr>
          <a:lstStyle/>
          <a:p>
            <a:pPr algn="just"/>
            <a:r>
              <a:rPr lang="cs-CZ" sz="2400" b="0" i="1" dirty="0">
                <a:solidFill>
                  <a:srgbClr val="164860"/>
                </a:solidFill>
                <a:effectLst/>
                <a:latin typeface="-apple-system"/>
              </a:rPr>
              <a:t>Smluvní strany se ve smyslu </a:t>
            </a:r>
            <a:r>
              <a:rPr lang="cs-CZ" sz="2400" b="0" i="1" u="none" strike="noStrike" dirty="0">
                <a:solidFill>
                  <a:srgbClr val="164860"/>
                </a:solidFill>
                <a:effectLst/>
                <a:latin typeface="-apple-system"/>
              </a:rPr>
              <a:t>§ 2248</a:t>
            </a:r>
            <a:r>
              <a:rPr lang="cs-CZ" sz="2400" b="0" i="1" dirty="0">
                <a:solidFill>
                  <a:srgbClr val="164860"/>
                </a:solidFill>
                <a:effectLst/>
                <a:latin typeface="-apple-system"/>
              </a:rPr>
              <a:t> občanského zákoníku dohodly, že nájemné bude každoročně upravováno o index spotřebitelských cen a životních nákladů za posledních dvanáct měsíců předcházejícího roku, zveřejněný Českým statistickým úřadem, popř. jiným subjektem, který jej nahradí.</a:t>
            </a:r>
          </a:p>
          <a:p>
            <a:pPr algn="just"/>
            <a:r>
              <a:rPr lang="cs-CZ" sz="2400" b="0" i="1" dirty="0">
                <a:solidFill>
                  <a:srgbClr val="164860"/>
                </a:solidFill>
                <a:effectLst/>
                <a:latin typeface="-apple-system"/>
              </a:rPr>
              <a:t>Při stanovení výše upraveného nájemného se vychází z poslední předcházející výše ročního nájemného. Nájemné bude upravováno vždy od ...............příslušného roku. </a:t>
            </a:r>
            <a:r>
              <a:rPr lang="cs-CZ" sz="2400" b="0" i="1" strike="sngStrike" dirty="0">
                <a:solidFill>
                  <a:srgbClr val="164860"/>
                </a:solidFill>
                <a:effectLst/>
                <a:latin typeface="-apple-system"/>
              </a:rPr>
              <a:t>Pronajímatel doručí nájemci písemné oznámení o zvýšeném nájemném, a to nejpozději do ...................., kalendářního roku, v němž má ke zvýšení nájemného dojít. </a:t>
            </a:r>
            <a:r>
              <a:rPr lang="cs-CZ" sz="2400" b="0" i="1" dirty="0">
                <a:solidFill>
                  <a:srgbClr val="164860"/>
                </a:solidFill>
                <a:effectLst/>
                <a:latin typeface="-apple-system"/>
              </a:rPr>
              <a:t>Smluvní strany se dále dohodly, že nájemné nebude výše uvedenou úpravou po dobu nájmu snižováno.</a:t>
            </a:r>
          </a:p>
        </p:txBody>
      </p:sp>
    </p:spTree>
    <p:extLst>
      <p:ext uri="{BB962C8B-B14F-4D97-AF65-F5344CB8AC3E}">
        <p14:creationId xmlns:p14="http://schemas.microsoft.com/office/powerpoint/2010/main" val="96919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3600" b="1" i="0" dirty="0">
                <a:solidFill>
                  <a:srgbClr val="164860"/>
                </a:solidFill>
                <a:effectLst/>
              </a:rPr>
              <a:t>Úvod do tématu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208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9F689-6AC3-CFD9-80EE-9592459A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Dohoda o změně nájemného § 2249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F60C41-1976-51A1-A3D2-06C21CB8D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164860"/>
                </a:solidFill>
              </a:rPr>
              <a:t>Neujednají-li si strany zvyšování …</a:t>
            </a:r>
          </a:p>
          <a:p>
            <a:r>
              <a:rPr lang="cs-CZ" b="0" i="0" dirty="0">
                <a:solidFill>
                  <a:srgbClr val="164860"/>
                </a:solidFill>
                <a:effectLst/>
              </a:rPr>
              <a:t>Návrh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</a:rPr>
              <a:t>obsahuje novou výši nájemného;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</a:rPr>
              <a:t>nová výše nájemného dosahuje </a:t>
            </a:r>
            <a:r>
              <a:rPr lang="cs-CZ" sz="2000" b="1" i="0" u="sng" dirty="0">
                <a:solidFill>
                  <a:srgbClr val="164860"/>
                </a:solidFill>
                <a:effectLst/>
              </a:rPr>
              <a:t>maximálně výše srovnatelného nájemného obvyklého v daném místě;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</a:rPr>
              <a:t>celkové zvýšení nájemného za poslední tři léta </a:t>
            </a:r>
            <a:r>
              <a:rPr lang="cs-CZ" sz="2000" b="1" i="0" u="sng" dirty="0">
                <a:solidFill>
                  <a:srgbClr val="164860"/>
                </a:solidFill>
                <a:effectLst/>
              </a:rPr>
              <a:t>nepřesahuje 20 %;</a:t>
            </a:r>
          </a:p>
          <a:p>
            <a:pPr lvl="1"/>
            <a:r>
              <a:rPr lang="cs-CZ" sz="2000" b="0" i="0" dirty="0">
                <a:solidFill>
                  <a:srgbClr val="164860"/>
                </a:solidFill>
                <a:effectLst/>
              </a:rPr>
              <a:t>v </a:t>
            </a:r>
            <a:r>
              <a:rPr lang="cs-CZ" sz="2000" b="1" i="0" u="sng" dirty="0">
                <a:solidFill>
                  <a:srgbClr val="164860"/>
                </a:solidFill>
                <a:effectLst/>
              </a:rPr>
              <a:t>předcházejících dvanácti měsících nájemné nebylo zvýšeno.</a:t>
            </a:r>
          </a:p>
          <a:p>
            <a:pPr lvl="2"/>
            <a:r>
              <a:rPr lang="cs-CZ" sz="1800" b="0" i="0" dirty="0">
                <a:solidFill>
                  <a:srgbClr val="164860"/>
                </a:solidFill>
                <a:effectLst/>
              </a:rPr>
              <a:t>pronajímatel je povinen splnění podmínek doložit</a:t>
            </a:r>
          </a:p>
          <a:p>
            <a:r>
              <a:rPr lang="cs-CZ" b="0" i="0" dirty="0">
                <a:solidFill>
                  <a:srgbClr val="164860"/>
                </a:solidFill>
                <a:effectLst/>
              </a:rPr>
              <a:t>Akceptace – písemná</a:t>
            </a:r>
          </a:p>
          <a:p>
            <a:r>
              <a:rPr lang="cs-CZ" b="0" i="0" dirty="0">
                <a:solidFill>
                  <a:srgbClr val="164860"/>
                </a:solidFill>
                <a:effectLst/>
              </a:rPr>
              <a:t>Soud – „nesdělení souhlasu“ ve lhůtě dvou měsíců</a:t>
            </a: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327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78CBD-4AC4-83BD-31AF-7012A03D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Stavební úpravy § 2250/1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EEA10-5C09-D6DF-0541-21F9B3000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stavební úpravy, které zlepšují:</a:t>
            </a:r>
          </a:p>
          <a:p>
            <a:pPr lvl="1"/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užitnou hodnotu pronajatého bytu či domu nebo</a:t>
            </a:r>
          </a:p>
          <a:p>
            <a:pPr lvl="1"/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celkové podmínky bydlení v domě nebo</a:t>
            </a:r>
          </a:p>
          <a:p>
            <a:pPr lvl="1"/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mají za následek trvalé úspory energie nebo vody</a:t>
            </a:r>
          </a:p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souhlas 2/3 nájemců, zvýšení až o 10 % ročně z účelně vynaložených nákladů</a:t>
            </a:r>
          </a:p>
          <a:p>
            <a:r>
              <a:rPr lang="cs-CZ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nesouhlas – návrh dle druhého odstavce – zvýšení o 3,5 % z vynaložených nákladů – domněnka účelnosti</a:t>
            </a:r>
            <a:endParaRPr lang="cs-CZ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924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52FFE-8E4A-4249-DC03-33606D0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395"/>
            <a:ext cx="10515600" cy="425884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Úvod do tématu vzdělávacího programu</a:t>
            </a:r>
          </a:p>
          <a:p>
            <a:pPr marL="514350" indent="-514350">
              <a:buAutoNum type="arabicPeriod"/>
            </a:pPr>
            <a:r>
              <a:rPr lang="cs-CZ" sz="1800" i="0" dirty="0">
                <a:solidFill>
                  <a:srgbClr val="164860"/>
                </a:solidFill>
                <a:effectLst/>
              </a:rPr>
              <a:t>Náležitosti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Schválení pronájmu nemovitosti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Stanovení výše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Změna nájemní smlouvy</a:t>
            </a:r>
          </a:p>
          <a:p>
            <a:pPr marL="514350" indent="-514350">
              <a:buAutoNum type="arabicPeriod"/>
            </a:pPr>
            <a:r>
              <a:rPr lang="cs-CZ" sz="4000" b="1" i="0" dirty="0">
                <a:solidFill>
                  <a:srgbClr val="164860"/>
                </a:solidFill>
                <a:effectLst/>
              </a:rPr>
              <a:t>Ukončení nájemní smlouvy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Vymáhání nezaplaceného nájemného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Péče řádného hospodáře</a:t>
            </a:r>
          </a:p>
          <a:p>
            <a:pPr marL="514350" indent="-514350">
              <a:buAutoNum type="arabicPeriod"/>
            </a:pPr>
            <a:r>
              <a:rPr lang="cs-CZ" sz="1800" b="0" i="0" dirty="0">
                <a:solidFill>
                  <a:srgbClr val="164860"/>
                </a:solidFill>
                <a:effectLst/>
              </a:rPr>
              <a:t>Další a závěr</a:t>
            </a:r>
            <a:endParaRPr lang="cs-CZ" sz="1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238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0E54A6-2881-2540-22B3-2F0D2EF9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Absolutní zánik nájmu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A7164-DD86-6B74-0B0D-CBA05F689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649"/>
            <a:ext cx="10515600" cy="4661314"/>
          </a:xfrm>
        </p:spPr>
        <p:txBody>
          <a:bodyPr>
            <a:normAutofit/>
          </a:bodyPr>
          <a:lstStyle/>
          <a:p>
            <a:r>
              <a:rPr lang="cs-CZ" sz="180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Dohodu (§ 1981)</a:t>
            </a:r>
          </a:p>
          <a:p>
            <a:r>
              <a:rPr lang="cs-CZ" sz="18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Uplynutí doby (§ 550, § 603 </a:t>
            </a:r>
            <a:r>
              <a:rPr lang="cs-CZ" sz="1800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x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§ 2230, § 2285)</a:t>
            </a:r>
          </a:p>
          <a:p>
            <a:r>
              <a:rPr lang="cs-CZ" sz="18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Naplněním rozvazovací podmínky (§ 570)</a:t>
            </a:r>
          </a:p>
          <a:p>
            <a:r>
              <a:rPr lang="cs-CZ" sz="18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Zničení (zánik) předmětu plnění (srov. § 2006 a 2226)</a:t>
            </a:r>
          </a:p>
          <a:p>
            <a:r>
              <a:rPr lang="cs-CZ" sz="18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Splynutí osoby pronajímatele a nájemce (§ 1993)</a:t>
            </a:r>
          </a:p>
          <a:p>
            <a:r>
              <a:rPr lang="cs-CZ" sz="1800" b="1" i="0" u="sng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Výpověď ze strany nájemce (§ 2229, § 2231, § 2287)</a:t>
            </a:r>
          </a:p>
          <a:p>
            <a:r>
              <a:rPr lang="cs-CZ" sz="1800" b="1" i="0" u="sng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Výpověď ze strany pronajímatele (§ 2229, § 2231, § 2288)</a:t>
            </a:r>
          </a:p>
          <a:p>
            <a:r>
              <a:rPr lang="cs-CZ" sz="18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Odstoupení od smlouvy (§ 2002)</a:t>
            </a:r>
          </a:p>
          <a:p>
            <a:r>
              <a:rPr lang="cs-CZ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Zánik nájmu prohlášením o nepokračování v nájmu (§ 2279 odst. 4)</a:t>
            </a:r>
          </a:p>
          <a:p>
            <a:r>
              <a:rPr lang="cs-CZ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Smrt nájemce bez přechodu nájmu bytu a bez zdědění práva nájmu (srov. § 2279 a násl.)</a:t>
            </a:r>
            <a:endParaRPr lang="cs-CZ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627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955F8-D70C-60DA-5532-D4F50C22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64860"/>
                </a:solidFill>
              </a:rPr>
              <a:t>Relativní zánik nájmu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6F165E-EDC8-EC34-F558-E30FE4F62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Postoupení smlouvy (§ 1895 odst. 2)</a:t>
            </a:r>
          </a:p>
          <a:p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Změna vlastnictví(§ 2221 a násl.)</a:t>
            </a:r>
          </a:p>
          <a:p>
            <a:r>
              <a:rPr lang="cs-CZ" sz="2000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Clausula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2000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rebus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sic </a:t>
            </a:r>
            <a:r>
              <a:rPr lang="cs-CZ" sz="2000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stantibus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(§ 1764 a násl. </a:t>
            </a:r>
            <a:r>
              <a:rPr lang="cs-CZ" sz="2000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x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§ 2287)</a:t>
            </a:r>
          </a:p>
          <a:p>
            <a:r>
              <a:rPr lang="cs-CZ" sz="2000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Laesio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2000" b="0" i="0" dirty="0" err="1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enormis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Open Sans" panose="020B0606030504020204" pitchFamily="34" charset="0"/>
              </a:rPr>
              <a:t> (§ 1793)</a:t>
            </a:r>
          </a:p>
          <a:p>
            <a:r>
              <a:rPr lang="cs-CZ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Dohoda o výměně bytu či domu (§ 1746 odst. 2)</a:t>
            </a:r>
          </a:p>
          <a:p>
            <a:r>
              <a:rPr lang="cs-CZ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Smrt nájemce spojená s přechodem nájmu bytu či domu (§ 2279 a násl.)</a:t>
            </a:r>
          </a:p>
          <a:p>
            <a:r>
              <a:rPr lang="cs-CZ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Smrt nájemce spojená s univerzální sukcesí včetně práva nájmu (srov. § 2282 a násl.)</a:t>
            </a:r>
            <a:endParaRPr lang="cs-CZ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600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04"/>
            <a:ext cx="10515600" cy="1325563"/>
          </a:xfrm>
        </p:spPr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nájemce (§ 2229, § 2231, § </a:t>
            </a:r>
            <a:r>
              <a:rPr lang="cs-CZ" sz="4400" b="1" i="0" u="sng" dirty="0">
                <a:solidFill>
                  <a:srgbClr val="164860"/>
                </a:solidFill>
                <a:effectLst/>
              </a:rPr>
              <a:t>2287</a:t>
            </a:r>
            <a:r>
              <a:rPr lang="cs-CZ" sz="4400" b="1" i="0" dirty="0">
                <a:solidFill>
                  <a:srgbClr val="164860"/>
                </a:solidFill>
                <a:effectLst/>
              </a:rPr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469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164860"/>
                </a:solidFill>
              </a:rPr>
              <a:t>méně problémová forma</a:t>
            </a:r>
          </a:p>
          <a:p>
            <a:r>
              <a:rPr lang="cs-CZ" dirty="0">
                <a:solidFill>
                  <a:srgbClr val="164860"/>
                </a:solidFill>
              </a:rPr>
              <a:t>obecná ustanovení (písemně, bez důvodu) </a:t>
            </a:r>
          </a:p>
          <a:p>
            <a:pPr lvl="1"/>
            <a:r>
              <a:rPr lang="cs-CZ" dirty="0">
                <a:solidFill>
                  <a:srgbClr val="164860"/>
                </a:solidFill>
              </a:rPr>
              <a:t>3 měsíce (nemovitost)…</a:t>
            </a:r>
          </a:p>
          <a:p>
            <a:r>
              <a:rPr lang="cs-CZ" dirty="0">
                <a:solidFill>
                  <a:srgbClr val="164860"/>
                </a:solidFill>
              </a:rPr>
              <a:t>byty</a:t>
            </a:r>
          </a:p>
          <a:p>
            <a:pPr marL="0" indent="0" algn="just">
              <a:buNone/>
            </a:pPr>
            <a:r>
              <a:rPr lang="cs-CZ" sz="2000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	§ 2287</a:t>
            </a:r>
          </a:p>
          <a:p>
            <a:pPr lvl="2" algn="just"/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Nájemce může </a:t>
            </a:r>
            <a:r>
              <a:rPr lang="cs-CZ" sz="17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vypovědět nájem na dobu určitou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17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změní-li se okolnosti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z nichž strany při vzniku závazku ze smlouvy o nájmu zřejmě vycházely, do té míry, že po nájemci nelze rozumně požadovat, aby v nájmu pokračoval.</a:t>
            </a:r>
          </a:p>
          <a:p>
            <a:pPr marL="914400" lvl="2" indent="0" algn="just">
              <a:buNone/>
            </a:pPr>
            <a:endParaRPr lang="cs-CZ" sz="17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cs-CZ" dirty="0">
                <a:solidFill>
                  <a:srgbClr val="164860"/>
                </a:solidFill>
              </a:rPr>
              <a:t>neurčitá doba- viz obecná ustanovení (3měs)</a:t>
            </a:r>
          </a:p>
          <a:p>
            <a:pPr lvl="1"/>
            <a:endParaRPr lang="cs-CZ" sz="2800" dirty="0">
              <a:solidFill>
                <a:srgbClr val="164860"/>
              </a:solidFill>
            </a:endParaRPr>
          </a:p>
          <a:p>
            <a:endParaRPr lang="cs-CZ" sz="32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557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61" y="239864"/>
            <a:ext cx="10515600" cy="1325563"/>
          </a:xfrm>
        </p:spPr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nájemce - </a:t>
            </a:r>
            <a:r>
              <a:rPr lang="cs-CZ" sz="4400" b="1" i="0" dirty="0" err="1">
                <a:solidFill>
                  <a:srgbClr val="164860"/>
                </a:solidFill>
                <a:effectLst/>
              </a:rPr>
              <a:t>nebyty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23" y="1399740"/>
            <a:ext cx="10765077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164860"/>
                </a:solidFill>
              </a:rPr>
              <a:t>nebytové prostory</a:t>
            </a:r>
            <a:endParaRPr lang="cs-CZ" sz="2400" dirty="0">
              <a:solidFill>
                <a:srgbClr val="164860"/>
              </a:solidFill>
            </a:endParaRPr>
          </a:p>
          <a:p>
            <a:pPr marL="0" indent="0">
              <a:buNone/>
            </a:pPr>
            <a:r>
              <a:rPr lang="cs-CZ" sz="1800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2308</a:t>
            </a:r>
          </a:p>
          <a:p>
            <a:pPr marL="0" indent="0" algn="just">
              <a:buNone/>
            </a:pP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Nájem na </a:t>
            </a:r>
            <a:r>
              <a:rPr lang="cs-CZ" sz="18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dobu určitou 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může nájemce vypovědět i před uplynutím ujednané doby,</a:t>
            </a:r>
          </a:p>
          <a:p>
            <a:pPr marL="457200" lvl="1" indent="0" algn="just">
              <a:buNone/>
            </a:pPr>
            <a:r>
              <a:rPr lang="cs-CZ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a)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ztratí-li způsobilost k činnosti, k jejímuž výkonu je prostor sloužící podnikání určen,</a:t>
            </a:r>
          </a:p>
          <a:p>
            <a:pPr marL="457200" lvl="1" indent="0" algn="just">
              <a:buNone/>
            </a:pPr>
            <a:r>
              <a:rPr lang="cs-CZ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přestane-li být najatý prostor z objektivních důvodů způsobilý k výkonu činnosti, k němuž byl určen, a pronajímatel nezajistí nájemci odpovídající náhradní prostor, nebo</a:t>
            </a:r>
          </a:p>
          <a:p>
            <a:pPr marL="457200" lvl="1" indent="0" algn="just">
              <a:buNone/>
            </a:pPr>
            <a:r>
              <a:rPr lang="cs-CZ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c)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porušuje-li pronajímatel hrubě své povinnosti vůči nájemci.</a:t>
            </a:r>
            <a:endParaRPr lang="cs-CZ" dirty="0">
              <a:solidFill>
                <a:srgbClr val="164860"/>
              </a:solidFill>
            </a:endParaRPr>
          </a:p>
          <a:p>
            <a:r>
              <a:rPr lang="cs-CZ" dirty="0">
                <a:solidFill>
                  <a:srgbClr val="164860"/>
                </a:solidFill>
              </a:rPr>
              <a:t>3 měsíce, uvedení důvodu !!</a:t>
            </a:r>
          </a:p>
          <a:p>
            <a:pPr marL="0" indent="0" algn="just">
              <a:buNone/>
            </a:pPr>
            <a:r>
              <a:rPr lang="cs-CZ" sz="1800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2312</a:t>
            </a:r>
          </a:p>
          <a:p>
            <a:pPr algn="just"/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Jedná-li se o nájem na </a:t>
            </a:r>
            <a:r>
              <a:rPr lang="cs-CZ" sz="18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dobu neurčitou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má strana právo jej vypovědět </a:t>
            </a:r>
            <a:r>
              <a:rPr lang="cs-CZ" sz="18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šestiměsíční výpovědní době;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má-li však strana k výpovědi vážný důvod, je výpovědní doba tříměsíční; trvá-li nájem po dobu delší než pět let a vzhledem k okolnostem strana nemohla předpokládat, že druhá strana nájem vypoví, je výpovědní doba vždy šestiměsíční.</a:t>
            </a:r>
          </a:p>
          <a:p>
            <a:endParaRPr lang="cs-CZ" sz="32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637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 (§ 2229, § 2231, § 2288)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6068"/>
            <a:ext cx="10515600" cy="435133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164860"/>
                </a:solidFill>
              </a:rPr>
              <a:t>obecná ustanovení – stejně jako nájemce </a:t>
            </a:r>
          </a:p>
          <a:p>
            <a:pPr lvl="1"/>
            <a:r>
              <a:rPr lang="cs-CZ" sz="2800" dirty="0">
                <a:solidFill>
                  <a:srgbClr val="164860"/>
                </a:solidFill>
              </a:rPr>
              <a:t>písemně, bez odůvodnění,</a:t>
            </a:r>
          </a:p>
          <a:p>
            <a:pPr lvl="1"/>
            <a:r>
              <a:rPr lang="cs-CZ" sz="2800" dirty="0">
                <a:solidFill>
                  <a:srgbClr val="164860"/>
                </a:solidFill>
              </a:rPr>
              <a:t>3 měsíce (nemovitost),</a:t>
            </a:r>
          </a:p>
          <a:p>
            <a:pPr marL="457200" lvl="1" indent="0">
              <a:buNone/>
            </a:pPr>
            <a:endParaRPr lang="cs-CZ" sz="2800" dirty="0">
              <a:solidFill>
                <a:srgbClr val="164860"/>
              </a:solidFill>
            </a:endParaRPr>
          </a:p>
          <a:p>
            <a:r>
              <a:rPr lang="cs-CZ" sz="3200" dirty="0">
                <a:solidFill>
                  <a:srgbClr val="164860"/>
                </a:solidFill>
              </a:rPr>
              <a:t>byty</a:t>
            </a:r>
          </a:p>
          <a:p>
            <a:pPr marL="0" indent="0">
              <a:buNone/>
            </a:pPr>
            <a:endParaRPr lang="cs-CZ" sz="3200" dirty="0">
              <a:solidFill>
                <a:srgbClr val="164860"/>
              </a:solidFill>
            </a:endParaRPr>
          </a:p>
          <a:p>
            <a:r>
              <a:rPr lang="cs-CZ" sz="3200" dirty="0">
                <a:solidFill>
                  <a:srgbClr val="164860"/>
                </a:solidFill>
              </a:rPr>
              <a:t>nebytové prostory</a:t>
            </a:r>
          </a:p>
          <a:p>
            <a:pPr marL="457200" lvl="1" indent="0">
              <a:buNone/>
            </a:pPr>
            <a:endParaRPr lang="cs-CZ" sz="28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35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7A159-F194-9493-373A-AE635D85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</a:rPr>
              <a:t>Výpověď ze strany pronajímatele - byty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B19A42-EE7F-424C-AD46-BBBDE5AB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1690688"/>
            <a:ext cx="11353800" cy="435133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164860"/>
                </a:solidFill>
              </a:rPr>
              <a:t>zákonné důvody (§ 2288 odst. 1) – 3 </a:t>
            </a:r>
            <a:r>
              <a:rPr lang="cs-CZ" sz="3200" dirty="0" err="1">
                <a:solidFill>
                  <a:srgbClr val="164860"/>
                </a:solidFill>
              </a:rPr>
              <a:t>měs</a:t>
            </a:r>
            <a:r>
              <a:rPr lang="cs-CZ" sz="3200" dirty="0">
                <a:solidFill>
                  <a:srgbClr val="164860"/>
                </a:solidFill>
              </a:rPr>
              <a:t>. výpovědní doba</a:t>
            </a:r>
          </a:p>
          <a:p>
            <a:pPr marL="457200" lvl="1" indent="0" algn="just">
              <a:buNone/>
            </a:pPr>
            <a:r>
              <a:rPr lang="cs-CZ" sz="18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a)</a:t>
            </a:r>
            <a:r>
              <a:rPr lang="cs-CZ" sz="18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poruší-li nájemce </a:t>
            </a:r>
            <a:r>
              <a:rPr lang="cs-CZ" sz="2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hrubě svou povinnost 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vyplývající z nájmu,</a:t>
            </a:r>
          </a:p>
          <a:p>
            <a:pPr marL="457200" lvl="1" indent="0" algn="just">
              <a:buNone/>
            </a:pPr>
            <a:endParaRPr lang="cs-CZ" sz="20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marL="457200" lvl="1" indent="0" algn="just">
              <a:buNone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je-li nájemce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odsouzen pro úmyslný trestný čin spáchaný na pronajímateli 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nebo členu jeho domácnosti nebo na osobě, která bydlí v domě, kde je nájemcův byt, nebo proti cizímu majetku, který se v tomto domě nachází,</a:t>
            </a:r>
          </a:p>
          <a:p>
            <a:pPr marL="457200" lvl="1" indent="0" algn="just">
              <a:buNone/>
            </a:pPr>
            <a:endParaRPr lang="cs-CZ" sz="20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marL="457200" lvl="1" indent="0" algn="just">
              <a:buNone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c)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má-li být byt vyklizen, protože je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z důvodu veřejného zájmu 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potřebné s bytem nebo domem, ve kterém se byt nachází, naložit tak, že byt nebude možné vůbec užívat, nebo</a:t>
            </a:r>
          </a:p>
          <a:p>
            <a:pPr marL="457200" lvl="1" indent="0" algn="just">
              <a:buNone/>
            </a:pPr>
            <a:endParaRPr lang="cs-CZ" sz="20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  <a:p>
            <a:pPr marL="457200" lvl="1" indent="0" algn="just">
              <a:buNone/>
            </a:pPr>
            <a:r>
              <a:rPr lang="cs-CZ" sz="20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d)</a:t>
            </a:r>
            <a:r>
              <a:rPr lang="cs-CZ" sz="20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je-li tu </a:t>
            </a:r>
            <a:r>
              <a:rPr lang="cs-CZ" sz="2000" b="1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jiný obdobně závažný důvod pro vypovězení nájmu</a:t>
            </a:r>
            <a:endParaRPr lang="cs-CZ" sz="2000" b="0" i="0" dirty="0">
              <a:solidFill>
                <a:srgbClr val="1648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619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C1239-8951-DA7B-C6BF-58023DC4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a)</a:t>
            </a:r>
            <a:r>
              <a:rPr lang="cs-CZ" sz="4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 poruší-li nájemce </a:t>
            </a:r>
            <a:r>
              <a:rPr lang="cs-CZ" sz="4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hrubě svou povinnost </a:t>
            </a:r>
            <a:r>
              <a:rPr lang="cs-CZ" sz="4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vyplývající z nájmu,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906C49-C54E-B265-4BCE-7D2526EB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274"/>
            <a:ext cx="10515600" cy="4548579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užívání bytu v rozporu s nájemní smlouvou (§ 2255, 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1075/2003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943/2007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obtěžování ostatních nájemců nad míru přiměřenou imisemi, nadměrným hlukem, pachem, nečistotami (NS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4004/2008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opakované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 zanedbávání běžné údržby bytu a opakované zanedbávání povinnosti provádět drobné opravy (§ 2257 odst. 2),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chov zvířete v bytě, pokud chov působí pronajímateli nebo ostatním obyvatelům domu obtíže </a:t>
            </a:r>
            <a:r>
              <a:rPr lang="cs-CZ" sz="1400" b="0" i="0" u="sng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nepřiměřené poměrům 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v domě (§ 2258, 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3200/2006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provedení stavebních úprav v bytě bez souhlasu pronajímatele (§ 2263, NS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760/99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sz="1400" b="0" i="0" u="none" strike="noStrike" dirty="0">
                <a:solidFill>
                  <a:srgbClr val="164860"/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 Cdo 291/2004</a:t>
            </a: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neoznámení potřeby okamžitých oprav (§ 2264 odst. 1),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neoznámení potřeby oprav bránících obvyklému bydlení (§ 2264 odst. 1),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situaci, kdy nájemce neučinil nezbytná opatření směřující k zabránění vzniku další škody (§ 2264 odst. 2),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neodstranění poškození (§ 2267),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neoznámení delší nepřítomnosti v bytě (§ 2269 odst. 2),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164860"/>
                </a:solidFill>
                <a:effectLst/>
                <a:latin typeface="Arial" panose="020B0604020202020204" pitchFamily="34" charset="0"/>
              </a:rPr>
              <a:t>neoznámení zvýšení počtu osob (§ 2272 odst. 1, NS</a:t>
            </a:r>
            <a:endParaRPr lang="cs-CZ" sz="3600" dirty="0">
              <a:solidFill>
                <a:srgbClr val="16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510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Petráš Reze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 Petráš Rezek" id="{5D701C57-5B3C-E44C-B72C-24B05BF0FBC5}" vid="{74A398CA-5B3C-9642-9E78-7890EFDAFC5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Petráš Rezek</Template>
  <TotalTime>1208</TotalTime>
  <Words>7704</Words>
  <Application>Microsoft Macintosh PowerPoint</Application>
  <PresentationFormat>Širokoúhlá obrazovka</PresentationFormat>
  <Paragraphs>882</Paragraphs>
  <Slides>152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152</vt:i4>
      </vt:variant>
    </vt:vector>
  </HeadingPairs>
  <TitlesOfParts>
    <vt:vector size="167" baseType="lpstr">
      <vt:lpstr>-apple-system</vt:lpstr>
      <vt:lpstr>Arial</vt:lpstr>
      <vt:lpstr>Arial</vt:lpstr>
      <vt:lpstr>Calibri</vt:lpstr>
      <vt:lpstr>Calibri Light</vt:lpstr>
      <vt:lpstr>Courier New</vt:lpstr>
      <vt:lpstr>Droid Sans</vt:lpstr>
      <vt:lpstr>Google Sans</vt:lpstr>
      <vt:lpstr>Helvetica</vt:lpstr>
      <vt:lpstr>Open Sans</vt:lpstr>
      <vt:lpstr>Roboto</vt:lpstr>
      <vt:lpstr>Symbol</vt:lpstr>
      <vt:lpstr>Trebuchet MS</vt:lpstr>
      <vt:lpstr>Wingdings</vt:lpstr>
      <vt:lpstr>Motiv Petráš Rezek</vt:lpstr>
      <vt:lpstr>Prezentace aplikace PowerPoint</vt:lpstr>
      <vt:lpstr>Obec a nájemné bytů a nebytových prostorů (úhrady, neplatiči, vymáhání apod.)</vt:lpstr>
      <vt:lpstr>Co nás dnes čeká ??</vt:lpstr>
      <vt:lpstr>Obsah kurzu</vt:lpstr>
      <vt:lpstr>Mgr. Martin Juřík</vt:lpstr>
      <vt:lpstr>Prezentace aplikace PowerPoint</vt:lpstr>
      <vt:lpstr>Prezentace aplikace PowerPoint</vt:lpstr>
      <vt:lpstr>Prezentace aplikace PowerPoint</vt:lpstr>
      <vt:lpstr>Prezentace aplikace PowerPoint</vt:lpstr>
      <vt:lpstr>1. Úvod do tématu</vt:lpstr>
      <vt:lpstr>Úvod do tématu</vt:lpstr>
      <vt:lpstr>Prezentace aplikace PowerPoint</vt:lpstr>
      <vt:lpstr>Obec a nájem / pacht</vt:lpstr>
      <vt:lpstr>Teorie X praxe</vt:lpstr>
      <vt:lpstr>Prezentace aplikace PowerPoint</vt:lpstr>
      <vt:lpstr>Prezentace aplikace PowerPoint</vt:lpstr>
      <vt:lpstr>2. Náležitosti nájemní smlouvy</vt:lpstr>
      <vt:lpstr>Podstatné, pravidelné náležitosti</vt:lpstr>
      <vt:lpstr>Podstatné náležitosti nájemní smlouvy</vt:lpstr>
      <vt:lpstr>Pravidelné části nájemní smlouva</vt:lpstr>
      <vt:lpstr>Vedlejší ujednání nájemní smlouvy</vt:lpstr>
      <vt:lpstr>Předmět nájmu</vt:lpstr>
      <vt:lpstr>Nájemné</vt:lpstr>
      <vt:lpstr> </vt:lpstr>
      <vt:lpstr>Dočasnost nájmu</vt:lpstr>
      <vt:lpstr>Zápis do veřejného seznamu</vt:lpstr>
      <vt:lpstr>Zápis do veřejného seznamu</vt:lpstr>
      <vt:lpstr>Podnájem</vt:lpstr>
      <vt:lpstr>Ostatní náležitosti, kterým se dnes nebudeme věnovat, nebo jen okrajově</vt:lpstr>
      <vt:lpstr>… proto těch 157 slidů navíc…</vt:lpstr>
      <vt:lpstr>Prezentace aplikace PowerPoint</vt:lpstr>
      <vt:lpstr>3. Schválení pronájmu nemovitosti </vt:lpstr>
      <vt:lpstr>Prezentace aplikace PowerPoint</vt:lpstr>
      <vt:lpstr>§ 38 a 39 zákona o obcích</vt:lpstr>
      <vt:lpstr>Prezentace aplikace PowerPoint</vt:lpstr>
      <vt:lpstr>Záměr</vt:lpstr>
      <vt:lpstr> </vt:lpstr>
      <vt:lpstr> </vt:lpstr>
      <vt:lpstr>Prezentace aplikace PowerPoint</vt:lpstr>
      <vt:lpstr>Výjimka nezveřejnění záměru „bytu“</vt:lpstr>
      <vt:lpstr>Prezentace aplikace PowerPoint</vt:lpstr>
      <vt:lpstr>Prezentace aplikace PowerPoint</vt:lpstr>
      <vt:lpstr>Identifikace nemovitosti</vt:lpstr>
      <vt:lpstr>Prezentace aplikace PowerPoint</vt:lpstr>
      <vt:lpstr>Doba zveřejnění záměru </vt:lpstr>
      <vt:lpstr>Místo zveřejnění záměru </vt:lpstr>
      <vt:lpstr>Problematika tzv. „adresného záměru“ </vt:lpstr>
      <vt:lpstr>Bližší podmínky v záměru – ano nebo ne?</vt:lpstr>
      <vt:lpstr>Nejnovější rozhodnutí NS ČR</vt:lpstr>
      <vt:lpstr>Kdy vyvěsit nový záměr? </vt:lpstr>
      <vt:lpstr>Kdo vyvěšuje záměr ?</vt:lpstr>
      <vt:lpstr>Do kdy můžu doručit nabídku? </vt:lpstr>
      <vt:lpstr>Nájem nebo pacht?</vt:lpstr>
      <vt:lpstr>Prezentace aplikace PowerPoint</vt:lpstr>
      <vt:lpstr> </vt:lpstr>
      <vt:lpstr>Orgán příslušný k rozhodnutí o záměru </vt:lpstr>
      <vt:lpstr>Prezentace aplikace PowerPoint</vt:lpstr>
      <vt:lpstr>Nájemní smlouva a zastupitelstvo?</vt:lpstr>
      <vt:lpstr>Náležitosti rozhodnutí</vt:lpstr>
      <vt:lpstr>Podstatné náležitosti nájemní smlouvy</vt:lpstr>
      <vt:lpstr>Kdy vzniká vynutitelný závazek?</vt:lpstr>
      <vt:lpstr>Kdo podepisuje</vt:lpstr>
      <vt:lpstr>Prezentace aplikace PowerPoint</vt:lpstr>
      <vt:lpstr>Doložka o splnění podmínek pro uzavření smlouvy </vt:lpstr>
      <vt:lpstr>Doložka - znění</vt:lpstr>
      <vt:lpstr>Nepojmenované „smíšené“ smlouvy</vt:lpstr>
      <vt:lpstr>Smlouva o smlouvě budoucí nájemní</vt:lpstr>
      <vt:lpstr>Prezentace aplikace PowerPoint</vt:lpstr>
      <vt:lpstr>Nájemné</vt:lpstr>
      <vt:lpstr>Prezentace aplikace PowerPoint</vt:lpstr>
      <vt:lpstr>Prezentace aplikace PowerPoint</vt:lpstr>
      <vt:lpstr>Klasická cena za m2 obecních bytů</vt:lpstr>
      <vt:lpstr>Prezentace aplikace PowerPoint</vt:lpstr>
      <vt:lpstr>Prezentace aplikace PowerPoint</vt:lpstr>
      <vt:lpstr>Odchylka od ceny obvyklé</vt:lpstr>
      <vt:lpstr>Jak odůvodnit odchylku?</vt:lpstr>
      <vt:lpstr>Odchylka od ceny obvyklé</vt:lpstr>
      <vt:lpstr>Prevenční povinnost</vt:lpstr>
      <vt:lpstr>Údržby a opravy</vt:lpstr>
      <vt:lpstr>Jistota</vt:lpstr>
      <vt:lpstr>Prezentace aplikace PowerPoint</vt:lpstr>
      <vt:lpstr>Změna nájemní smlouvy</vt:lpstr>
      <vt:lpstr>Změny, dodatky a záměr</vt:lpstr>
      <vt:lpstr>Opět záměr ?? </vt:lpstr>
      <vt:lpstr>Automatické prodloužení nájmu</vt:lpstr>
      <vt:lpstr>Změna výše nájemného (byt)</vt:lpstr>
      <vt:lpstr>Inflační doložka</vt:lpstr>
      <vt:lpstr>2023    10 %  ?? 2022 15,1 % 2021    3,8 %</vt:lpstr>
      <vt:lpstr>Inflační doložka - vzor</vt:lpstr>
      <vt:lpstr>Dohoda o změně nájemného § 2249</vt:lpstr>
      <vt:lpstr>Stavební úpravy § 2250/1</vt:lpstr>
      <vt:lpstr>Prezentace aplikace PowerPoint</vt:lpstr>
      <vt:lpstr>Absolutní zánik nájmu</vt:lpstr>
      <vt:lpstr>Relativní zánik nájmu</vt:lpstr>
      <vt:lpstr>Výpověď ze strany nájemce (§ 2229, § 2231, § 2287)</vt:lpstr>
      <vt:lpstr>Výpověď ze strany nájemce - nebyty</vt:lpstr>
      <vt:lpstr>Výpověď ze strany pronajímatele (§ 2229, § 2231, § 2288)</vt:lpstr>
      <vt:lpstr>Výpověď ze strany pronajímatele - byty</vt:lpstr>
      <vt:lpstr>a) poruší-li nájemce hrubě svou povinnost vyplývající z nájmu,</vt:lpstr>
      <vt:lpstr>a) poruší-li nájemce hrubě svou povinnost vyplývající z nájmu,</vt:lpstr>
      <vt:lpstr>Výpověď ze strany pronajímatele (§ 2229, § 2231, § 2288)</vt:lpstr>
      <vt:lpstr>Prezentace aplikace PowerPoint</vt:lpstr>
      <vt:lpstr>c) má-li být byt vyklizen, protože je z důvodu veřejného zájmu</vt:lpstr>
      <vt:lpstr>d) je-li tu jiný obdobně závažný důvod pro vypovězení nájmu</vt:lpstr>
      <vt:lpstr>Výpověď ze strany pronajímatele - byty</vt:lpstr>
      <vt:lpstr>Okamžitá výpověď - byty (2291) – bez výpovědní doby</vt:lpstr>
      <vt:lpstr>Výpověď ze strany pronajímatele – byty (2291) – bez výpovědní doby</vt:lpstr>
      <vt:lpstr>Okamžitá výpověď - byty (2291) – bez výpovědní doby</vt:lpstr>
      <vt:lpstr>Výpověď ze strany pronajímatele – byty (2291) – bez výpovědní doby</vt:lpstr>
      <vt:lpstr>Okamžitá výpověď - byty (2291) – bez výpovědní doby</vt:lpstr>
      <vt:lpstr>Výpověď ze strany pronajímatele – byty (2291) – bez výpovědní doby</vt:lpstr>
      <vt:lpstr>Prezentace aplikace PowerPoint</vt:lpstr>
      <vt:lpstr>Výpověď ze strany pronajímatele</vt:lpstr>
      <vt:lpstr>Ještě něž dojde k soudu…</vt:lpstr>
      <vt:lpstr>Odevzdání bytu</vt:lpstr>
      <vt:lpstr>Odevzdání bytu</vt:lpstr>
      <vt:lpstr>Dohoda o ukončení nájmu</vt:lpstr>
      <vt:lpstr>Prezentace aplikace PowerPoint</vt:lpstr>
      <vt:lpstr>Vymáhání nezaplaceného nájemného</vt:lpstr>
      <vt:lpstr>Ještě něž dojde k soudu…</vt:lpstr>
      <vt:lpstr>Prezentace aplikace PowerPoint</vt:lpstr>
      <vt:lpstr>Ještě pořád nejsme u soudu…</vt:lpstr>
      <vt:lpstr>Soud</vt:lpstr>
      <vt:lpstr>Chybovati jest lidské, odpouštěti božské.</vt:lpstr>
      <vt:lpstr>Exekuční řízení</vt:lpstr>
      <vt:lpstr>Prezentace aplikace PowerPoint</vt:lpstr>
      <vt:lpstr>Žaloba na vyklizení</vt:lpstr>
      <vt:lpstr>Prezentace aplikace PowerPoint</vt:lpstr>
      <vt:lpstr>Prezentace aplikace PowerPoint</vt:lpstr>
      <vt:lpstr>8. Péče řádného hospodáře</vt:lpstr>
      <vt:lpstr>Prezentace aplikace PowerPoint</vt:lpstr>
      <vt:lpstr>Péče řádného hospodáře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Specifické způsoby nakládání s nemovitostmi</vt:lpstr>
      <vt:lpstr>Aktuální novinky</vt:lpstr>
      <vt:lpstr>Dotazy</vt:lpstr>
      <vt:lpstr>           Děkuji za pozornost!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Juřík</dc:creator>
  <cp:lastModifiedBy>Martin Juřík</cp:lastModifiedBy>
  <cp:revision>86</cp:revision>
  <dcterms:created xsi:type="dcterms:W3CDTF">2023-10-08T11:15:01Z</dcterms:created>
  <dcterms:modified xsi:type="dcterms:W3CDTF">2023-10-20T21:56:09Z</dcterms:modified>
</cp:coreProperties>
</file>